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9"/>
  </p:notesMasterIdLst>
  <p:sldIdLst>
    <p:sldId id="256" r:id="rId2"/>
    <p:sldId id="287" r:id="rId3"/>
    <p:sldId id="273" r:id="rId4"/>
    <p:sldId id="257" r:id="rId5"/>
    <p:sldId id="276" r:id="rId6"/>
    <p:sldId id="284" r:id="rId7"/>
    <p:sldId id="258" r:id="rId8"/>
    <p:sldId id="260" r:id="rId9"/>
    <p:sldId id="261" r:id="rId10"/>
    <p:sldId id="270" r:id="rId11"/>
    <p:sldId id="271" r:id="rId12"/>
    <p:sldId id="272" r:id="rId13"/>
    <p:sldId id="277" r:id="rId14"/>
    <p:sldId id="278" r:id="rId15"/>
    <p:sldId id="279" r:id="rId16"/>
    <p:sldId id="280" r:id="rId17"/>
    <p:sldId id="281" r:id="rId18"/>
    <p:sldId id="282" r:id="rId19"/>
    <p:sldId id="283" r:id="rId20"/>
    <p:sldId id="274" r:id="rId21"/>
    <p:sldId id="265" r:id="rId22"/>
    <p:sldId id="263" r:id="rId23"/>
    <p:sldId id="264" r:id="rId24"/>
    <p:sldId id="267" r:id="rId25"/>
    <p:sldId id="266" r:id="rId26"/>
    <p:sldId id="268" r:id="rId27"/>
    <p:sldId id="26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84"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6515A-8C17-46E0-8B29-FB9BD8281F19}" type="datetimeFigureOut">
              <a:rPr lang="en-US" smtClean="0"/>
              <a:t>10/13/2018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9F3CF-EB32-4971-8A7A-2E0AEEB9AFF0}" type="slidenum">
              <a:rPr lang="en-US" smtClean="0"/>
              <a:t>‹#›</a:t>
            </a:fld>
            <a:endParaRPr lang="en-US" dirty="0"/>
          </a:p>
        </p:txBody>
      </p:sp>
    </p:spTree>
    <p:extLst>
      <p:ext uri="{BB962C8B-B14F-4D97-AF65-F5344CB8AC3E}">
        <p14:creationId xmlns:p14="http://schemas.microsoft.com/office/powerpoint/2010/main" val="163357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9F3CF-EB32-4971-8A7A-2E0AEEB9AFF0}" type="slidenum">
              <a:rPr lang="en-US" smtClean="0"/>
              <a:t>1</a:t>
            </a:fld>
            <a:endParaRPr lang="en-US" dirty="0"/>
          </a:p>
        </p:txBody>
      </p:sp>
    </p:spTree>
    <p:extLst>
      <p:ext uri="{BB962C8B-B14F-4D97-AF65-F5344CB8AC3E}">
        <p14:creationId xmlns:p14="http://schemas.microsoft.com/office/powerpoint/2010/main" val="315356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9F3CF-EB32-4971-8A7A-2E0AEEB9AFF0}" type="slidenum">
              <a:rPr lang="en-US" smtClean="0"/>
              <a:t>20</a:t>
            </a:fld>
            <a:endParaRPr lang="en-US" dirty="0"/>
          </a:p>
        </p:txBody>
      </p:sp>
    </p:spTree>
    <p:extLst>
      <p:ext uri="{BB962C8B-B14F-4D97-AF65-F5344CB8AC3E}">
        <p14:creationId xmlns:p14="http://schemas.microsoft.com/office/powerpoint/2010/main" val="416749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6768B9-B714-47E9-A393-BACFB4290F28}" type="datetime1">
              <a:rPr lang="en-US" smtClean="0"/>
              <a:t>10/13/2018</a:t>
            </a:fld>
            <a:endParaRPr lang="en-US" dirty="0"/>
          </a:p>
        </p:txBody>
      </p:sp>
      <p:sp>
        <p:nvSpPr>
          <p:cNvPr id="5" name="Footer Placeholder 4"/>
          <p:cNvSpPr>
            <a:spLocks noGrp="1"/>
          </p:cNvSpPr>
          <p:nvPr>
            <p:ph type="ftr" sz="quarter" idx="11"/>
          </p:nvPr>
        </p:nvSpPr>
        <p:spPr/>
        <p:txBody>
          <a:bodyPr/>
          <a:lstStyle/>
          <a:p>
            <a:r>
              <a:rPr lang="en-US"/>
              <a:t>Rev. 1.17.17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2481AA-DF63-4EA8-87E9-EEB99037270C}" type="datetime1">
              <a:rPr lang="en-US" smtClean="0"/>
              <a:t>10/13/2018</a:t>
            </a:fld>
            <a:endParaRPr lang="en-US" dirty="0"/>
          </a:p>
        </p:txBody>
      </p:sp>
      <p:sp>
        <p:nvSpPr>
          <p:cNvPr id="5" name="Footer Placeholder 4"/>
          <p:cNvSpPr>
            <a:spLocks noGrp="1"/>
          </p:cNvSpPr>
          <p:nvPr>
            <p:ph type="ftr" sz="quarter" idx="11"/>
          </p:nvPr>
        </p:nvSpPr>
        <p:spPr/>
        <p:txBody>
          <a:bodyPr/>
          <a:lstStyle/>
          <a:p>
            <a:r>
              <a:rPr lang="en-US"/>
              <a:t>Rev. 1.17.17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E444C-F2E4-498A-B284-1BBB81FD37EC}" type="datetime1">
              <a:rPr lang="en-US" smtClean="0"/>
              <a:t>10/13/2018</a:t>
            </a:fld>
            <a:endParaRPr lang="en-US" dirty="0"/>
          </a:p>
        </p:txBody>
      </p:sp>
      <p:sp>
        <p:nvSpPr>
          <p:cNvPr id="5" name="Footer Placeholder 4"/>
          <p:cNvSpPr>
            <a:spLocks noGrp="1"/>
          </p:cNvSpPr>
          <p:nvPr>
            <p:ph type="ftr" sz="quarter" idx="11"/>
          </p:nvPr>
        </p:nvSpPr>
        <p:spPr/>
        <p:txBody>
          <a:bodyPr/>
          <a:lstStyle/>
          <a:p>
            <a:r>
              <a:rPr lang="en-US"/>
              <a:t>Rev. 1.17.17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0E0A41-C8D3-4EC5-9687-3600A6E6CA08}" type="datetime1">
              <a:rPr lang="en-US" smtClean="0"/>
              <a:t>10/13/2018</a:t>
            </a:fld>
            <a:endParaRPr lang="en-US" dirty="0"/>
          </a:p>
        </p:txBody>
      </p:sp>
      <p:sp>
        <p:nvSpPr>
          <p:cNvPr id="5" name="Footer Placeholder 4"/>
          <p:cNvSpPr>
            <a:spLocks noGrp="1"/>
          </p:cNvSpPr>
          <p:nvPr>
            <p:ph type="ftr" sz="quarter" idx="11"/>
          </p:nvPr>
        </p:nvSpPr>
        <p:spPr/>
        <p:txBody>
          <a:bodyPr/>
          <a:lstStyle/>
          <a:p>
            <a:r>
              <a:rPr lang="en-US"/>
              <a:t>Rev. 1.17.17</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B96ADE-7194-452B-9A23-C496B74F7B6A}" type="datetime1">
              <a:rPr lang="en-US" smtClean="0"/>
              <a:t>10/13/2018</a:t>
            </a:fld>
            <a:endParaRPr lang="en-US" dirty="0"/>
          </a:p>
        </p:txBody>
      </p:sp>
      <p:sp>
        <p:nvSpPr>
          <p:cNvPr id="5" name="Footer Placeholder 4"/>
          <p:cNvSpPr>
            <a:spLocks noGrp="1"/>
          </p:cNvSpPr>
          <p:nvPr>
            <p:ph type="ftr" sz="quarter" idx="11"/>
          </p:nvPr>
        </p:nvSpPr>
        <p:spPr/>
        <p:txBody>
          <a:bodyPr/>
          <a:lstStyle/>
          <a:p>
            <a:r>
              <a:rPr lang="en-US"/>
              <a:t>Rev. 1.17.17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BEAB84-B616-4DA3-AE75-99245D9D99CB}" type="datetime1">
              <a:rPr lang="en-US" smtClean="0"/>
              <a:t>10/13/2018</a:t>
            </a:fld>
            <a:endParaRPr lang="en-US" dirty="0"/>
          </a:p>
        </p:txBody>
      </p:sp>
      <p:sp>
        <p:nvSpPr>
          <p:cNvPr id="6" name="Footer Placeholder 5"/>
          <p:cNvSpPr>
            <a:spLocks noGrp="1"/>
          </p:cNvSpPr>
          <p:nvPr>
            <p:ph type="ftr" sz="quarter" idx="11"/>
          </p:nvPr>
        </p:nvSpPr>
        <p:spPr/>
        <p:txBody>
          <a:bodyPr/>
          <a:lstStyle/>
          <a:p>
            <a:r>
              <a:rPr lang="en-US"/>
              <a:t>Rev. 1.17.17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37954E-5332-4F8B-B318-926480ABE407}" type="datetime1">
              <a:rPr lang="en-US" smtClean="0"/>
              <a:t>10/13/2018</a:t>
            </a:fld>
            <a:endParaRPr lang="en-US" dirty="0"/>
          </a:p>
        </p:txBody>
      </p:sp>
      <p:sp>
        <p:nvSpPr>
          <p:cNvPr id="8" name="Footer Placeholder 7"/>
          <p:cNvSpPr>
            <a:spLocks noGrp="1"/>
          </p:cNvSpPr>
          <p:nvPr>
            <p:ph type="ftr" sz="quarter" idx="11"/>
          </p:nvPr>
        </p:nvSpPr>
        <p:spPr/>
        <p:txBody>
          <a:bodyPr/>
          <a:lstStyle/>
          <a:p>
            <a:r>
              <a:rPr lang="en-US"/>
              <a:t>Rev. 1.17.17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3D5CEE-B575-4247-9F34-DAA53A9BFB02}" type="datetime1">
              <a:rPr lang="en-US" smtClean="0"/>
              <a:t>10/13/2018</a:t>
            </a:fld>
            <a:endParaRPr lang="en-US" dirty="0"/>
          </a:p>
        </p:txBody>
      </p:sp>
      <p:sp>
        <p:nvSpPr>
          <p:cNvPr id="4" name="Footer Placeholder 3"/>
          <p:cNvSpPr>
            <a:spLocks noGrp="1"/>
          </p:cNvSpPr>
          <p:nvPr>
            <p:ph type="ftr" sz="quarter" idx="11"/>
          </p:nvPr>
        </p:nvSpPr>
        <p:spPr/>
        <p:txBody>
          <a:bodyPr/>
          <a:lstStyle/>
          <a:p>
            <a:r>
              <a:rPr lang="en-US"/>
              <a:t>Rev. 1.17.17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5701C4-D11E-497A-B239-CF2DC18043BC}" type="datetime1">
              <a:rPr lang="en-US" smtClean="0"/>
              <a:t>10/13/2018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Rev. 1.17.17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6E1DE0-C8F4-42BC-A68D-5AC01B0ABBD6}" type="datetime1">
              <a:rPr lang="en-US" smtClean="0"/>
              <a:t>10/13/2018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Rev. 1.17.17</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BDBC0-7FBC-4AC0-BA4A-FC5D1A1F05AB}" type="datetime1">
              <a:rPr lang="en-US" smtClean="0"/>
              <a:t>10/13/2018</a:t>
            </a:fld>
            <a:endParaRPr lang="en-US" dirty="0"/>
          </a:p>
        </p:txBody>
      </p:sp>
      <p:sp>
        <p:nvSpPr>
          <p:cNvPr id="6" name="Footer Placeholder 5"/>
          <p:cNvSpPr>
            <a:spLocks noGrp="1"/>
          </p:cNvSpPr>
          <p:nvPr>
            <p:ph type="ftr" sz="quarter" idx="11"/>
          </p:nvPr>
        </p:nvSpPr>
        <p:spPr/>
        <p:txBody>
          <a:bodyPr/>
          <a:lstStyle/>
          <a:p>
            <a:r>
              <a:rPr lang="en-US"/>
              <a:t>Rev. 1.17.17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806EBB-C645-4F0A-99CF-835EF19E3F37}" type="datetime1">
              <a:rPr lang="en-US" smtClean="0"/>
              <a:t>10/13/2018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Rev. 1.17.17</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mailto:info@vantagefinance.com" TargetMode="Externa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hyperlink" Target="http://www.vantagefinance.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Titles@vantagefinance.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vantagefinance.com/" TargetMode="Externa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dirty="0"/>
              <a:t>We do the f &amp; I for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16" y="832757"/>
            <a:ext cx="10037834" cy="3362805"/>
          </a:xfrm>
          <a:prstGeom prst="rect">
            <a:avLst/>
          </a:prstGeom>
        </p:spPr>
      </p:pic>
    </p:spTree>
    <p:extLst>
      <p:ext uri="{BB962C8B-B14F-4D97-AF65-F5344CB8AC3E}">
        <p14:creationId xmlns:p14="http://schemas.microsoft.com/office/powerpoint/2010/main" val="343114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accent2"/>
                </a:solidFill>
                <a:latin typeface="Baskerville Old Face" panose="02020602080505020303" pitchFamily="18" charset="0"/>
              </a:rPr>
              <a:t>Entering a Credit Application</a:t>
            </a:r>
            <a:r>
              <a:rPr lang="en-US" dirty="0"/>
              <a:t/>
            </a:r>
            <a:br>
              <a:rPr lang="en-US" dirty="0"/>
            </a:br>
            <a:r>
              <a:rPr lang="en-US" sz="2000" dirty="0"/>
              <a:t>All asterisks (*) are Required </a:t>
            </a:r>
            <a:br>
              <a:rPr lang="en-US" sz="2000" dirty="0"/>
            </a:br>
            <a:r>
              <a:rPr lang="en-US" sz="2000" dirty="0"/>
              <a:t>Simply fill out the ONLINE Application</a:t>
            </a:r>
            <a:br>
              <a:rPr lang="en-US" sz="2000" dirty="0"/>
            </a:br>
            <a:r>
              <a:rPr lang="en-US" sz="2000" dirty="0"/>
              <a:t>Check the box at the end of the app and then click the submission bar at the bottom of the page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388" y="1804087"/>
            <a:ext cx="7871225" cy="4983892"/>
          </a:xfr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t>10</a:t>
            </a:fld>
            <a:endParaRPr lang="en-US" dirty="0"/>
          </a:p>
        </p:txBody>
      </p:sp>
    </p:spTree>
    <p:extLst>
      <p:ext uri="{BB962C8B-B14F-4D97-AF65-F5344CB8AC3E}">
        <p14:creationId xmlns:p14="http://schemas.microsoft.com/office/powerpoint/2010/main" val="220084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accent2"/>
                </a:solidFill>
                <a:latin typeface="Baskerville Old Face" panose="02020602080505020303" pitchFamily="18" charset="0"/>
              </a:rPr>
              <a:t>Entering a Credit Application</a:t>
            </a:r>
            <a:r>
              <a:rPr lang="en-US" dirty="0"/>
              <a:t/>
            </a:r>
            <a:br>
              <a:rPr lang="en-US" dirty="0"/>
            </a:br>
            <a:r>
              <a:rPr lang="en-US" sz="2000" dirty="0"/>
              <a:t>All asterisks (*) are Required </a:t>
            </a:r>
            <a:br>
              <a:rPr lang="en-US" sz="2000" dirty="0"/>
            </a:br>
            <a:r>
              <a:rPr lang="en-US" sz="2000" dirty="0"/>
              <a:t>Simply fill out the ONLINE Application</a:t>
            </a:r>
            <a:br>
              <a:rPr lang="en-US" sz="2000" dirty="0"/>
            </a:br>
            <a:r>
              <a:rPr lang="en-US" sz="2000" dirty="0"/>
              <a:t>Check the box at the end of the app and then click the submission bar at the bottom of the page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8136" y="1887452"/>
            <a:ext cx="9115728" cy="4486354"/>
          </a:xfr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t>11</a:t>
            </a:fld>
            <a:endParaRPr lang="en-US" dirty="0"/>
          </a:p>
        </p:txBody>
      </p:sp>
    </p:spTree>
    <p:extLst>
      <p:ext uri="{BB962C8B-B14F-4D97-AF65-F5344CB8AC3E}">
        <p14:creationId xmlns:p14="http://schemas.microsoft.com/office/powerpoint/2010/main" val="71469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940" y="58003"/>
            <a:ext cx="10058400" cy="1450757"/>
          </a:xfrm>
        </p:spPr>
        <p:txBody>
          <a:bodyPr>
            <a:normAutofit/>
          </a:bodyPr>
          <a:lstStyle/>
          <a:p>
            <a:r>
              <a:rPr lang="en-US" sz="4400" dirty="0">
                <a:solidFill>
                  <a:schemeClr val="accent2"/>
                </a:solidFill>
                <a:latin typeface="Baskerville Old Face" panose="02020602080505020303" pitchFamily="18" charset="0"/>
              </a:rPr>
              <a:t>Entering a Credit Application</a:t>
            </a:r>
            <a:r>
              <a:rPr lang="en-US" dirty="0"/>
              <a:t/>
            </a:r>
            <a:br>
              <a:rPr lang="en-US" dirty="0"/>
            </a:br>
            <a:r>
              <a:rPr lang="en-US" sz="2000" dirty="0"/>
              <a:t>Simply fill out the ONLINE Application. All asterisks (*) are Required </a:t>
            </a:r>
            <a:br>
              <a:rPr lang="en-US" sz="2000" dirty="0"/>
            </a:br>
            <a:r>
              <a:rPr lang="en-US" sz="2000" dirty="0"/>
              <a:t>Check the box at the end of the app and then click the submission bar at the bottom of the page</a:t>
            </a:r>
          </a:p>
        </p:txBody>
      </p:sp>
      <p:pic>
        <p:nvPicPr>
          <p:cNvPr id="9" name="Content Placeholder 8"/>
          <p:cNvPicPr>
            <a:picLocks noGrp="1" noChangeAspect="1"/>
          </p:cNvPicPr>
          <p:nvPr>
            <p:ph idx="1"/>
          </p:nvPr>
        </p:nvPicPr>
        <p:blipFill rotWithShape="1">
          <a:blip r:embed="rId2"/>
          <a:srcRect t="56111" b="3451"/>
          <a:stretch/>
        </p:blipFill>
        <p:spPr>
          <a:xfrm>
            <a:off x="1216664" y="2462143"/>
            <a:ext cx="9154156" cy="2410538"/>
          </a:xfrm>
          <a:prstGeom prst="rect">
            <a:avLst/>
          </a:prstGeom>
        </p:spPr>
      </p:pic>
      <p:sp>
        <p:nvSpPr>
          <p:cNvPr id="5" name="Oval 4"/>
          <p:cNvSpPr/>
          <p:nvPr/>
        </p:nvSpPr>
        <p:spPr>
          <a:xfrm>
            <a:off x="4497653" y="3973521"/>
            <a:ext cx="2870887" cy="1032321"/>
          </a:xfrm>
          <a:prstGeom prst="ellipse">
            <a:avLst/>
          </a:prstGeom>
          <a:noFill/>
          <a:ln w="28575">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091513" y="3325821"/>
            <a:ext cx="2870887" cy="1032321"/>
          </a:xfrm>
          <a:prstGeom prst="ellipse">
            <a:avLst/>
          </a:prstGeom>
          <a:noFill/>
          <a:ln w="28575">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728460" y="4102926"/>
            <a:ext cx="246888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3. Click to Submit Credit Application to Vantage</a:t>
            </a:r>
          </a:p>
        </p:txBody>
      </p:sp>
      <p:sp>
        <p:nvSpPr>
          <p:cNvPr id="13" name="TextBox 12"/>
          <p:cNvSpPr txBox="1"/>
          <p:nvPr/>
        </p:nvSpPr>
        <p:spPr>
          <a:xfrm>
            <a:off x="930566" y="4405677"/>
            <a:ext cx="3366187"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2. Review Privacy Policy &amp; Disclosures. Customer must place name in field agreeing to all of the terms and conditions</a:t>
            </a:r>
          </a:p>
        </p:txBody>
      </p:sp>
      <p:sp>
        <p:nvSpPr>
          <p:cNvPr id="14" name="TextBox 13"/>
          <p:cNvSpPr txBox="1"/>
          <p:nvPr/>
        </p:nvSpPr>
        <p:spPr>
          <a:xfrm>
            <a:off x="1379220" y="1527928"/>
            <a:ext cx="246888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1. Complete entire credit application.</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t>12</a:t>
            </a:fld>
            <a:endParaRPr lang="en-US" dirty="0"/>
          </a:p>
        </p:txBody>
      </p:sp>
    </p:spTree>
    <p:extLst>
      <p:ext uri="{BB962C8B-B14F-4D97-AF65-F5344CB8AC3E}">
        <p14:creationId xmlns:p14="http://schemas.microsoft.com/office/powerpoint/2010/main" val="283503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808720" y="0"/>
            <a:ext cx="3383280" cy="6858000"/>
          </a:xfrm>
          <a:prstGeom prst="rect">
            <a:avLst/>
          </a:prstGeom>
          <a:solidFill>
            <a:srgbClr val="0070C0">
              <a:alpha val="7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usre\AppData\Local\Temp\SNAGHTML5683cb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60" y="2295783"/>
            <a:ext cx="9398000" cy="42971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276156"/>
            <a:ext cx="8656320" cy="1077218"/>
          </a:xfrm>
          <a:prstGeom prst="rect">
            <a:avLst/>
          </a:prstGeom>
          <a:noFill/>
        </p:spPr>
        <p:txBody>
          <a:bodyPr wrap="square" rtlCol="0">
            <a:spAutoFit/>
          </a:bodyPr>
          <a:lstStyle/>
          <a:p>
            <a:r>
              <a:rPr lang="en-US" sz="3200" b="1" dirty="0">
                <a:solidFill>
                  <a:schemeClr val="accent2"/>
                </a:solidFill>
                <a:latin typeface="Baskerville Old Face" panose="02020602080505020303" pitchFamily="18" charset="0"/>
              </a:rPr>
              <a:t>Monitoring the progress of a credit application that has already been sent to Vantage...</a:t>
            </a:r>
            <a:endParaRPr lang="en-US" sz="3200" dirty="0">
              <a:solidFill>
                <a:schemeClr val="accent2"/>
              </a:solidFill>
              <a:latin typeface="Baskerville Old Face" panose="02020602080505020303" pitchFamily="18" charset="0"/>
            </a:endParaRPr>
          </a:p>
        </p:txBody>
      </p:sp>
      <p:sp>
        <p:nvSpPr>
          <p:cNvPr id="4" name="TextBox 3"/>
          <p:cNvSpPr txBox="1"/>
          <p:nvPr/>
        </p:nvSpPr>
        <p:spPr>
          <a:xfrm>
            <a:off x="8788400" y="448876"/>
            <a:ext cx="3432003" cy="1815882"/>
          </a:xfrm>
          <a:prstGeom prst="rect">
            <a:avLst/>
          </a:prstGeom>
          <a:noFill/>
        </p:spPr>
        <p:txBody>
          <a:bodyPr wrap="square" rtlCol="0">
            <a:spAutoFit/>
          </a:bodyPr>
          <a:lstStyle/>
          <a:p>
            <a:r>
              <a:rPr lang="en-US" sz="1600" dirty="0">
                <a:solidFill>
                  <a:schemeClr val="bg1"/>
                </a:solidFill>
              </a:rPr>
              <a:t>Once a credit application has been sent to Vantage, the ONLY way to monitor its progress is through the Vantage System. To monitor the progress of your pending credit application, click on </a:t>
            </a:r>
            <a:r>
              <a:rPr lang="en-US" sz="1600" b="1" dirty="0">
                <a:solidFill>
                  <a:schemeClr val="bg1"/>
                </a:solidFill>
              </a:rPr>
              <a:t>“Deal Worksheet”</a:t>
            </a:r>
            <a:endParaRPr lang="en-US" sz="1600" dirty="0">
              <a:solidFill>
                <a:schemeClr val="bg1"/>
              </a:solidFill>
            </a:endParaRPr>
          </a:p>
          <a:p>
            <a:r>
              <a:rPr lang="en-US" sz="1600" dirty="0">
                <a:latin typeface="+mj-lt"/>
              </a:rPr>
              <a:t> </a:t>
            </a:r>
          </a:p>
        </p:txBody>
      </p:sp>
      <p:sp>
        <p:nvSpPr>
          <p:cNvPr id="5" name="Rounded Rectangle 4"/>
          <p:cNvSpPr/>
          <p:nvPr/>
        </p:nvSpPr>
        <p:spPr>
          <a:xfrm>
            <a:off x="731520" y="3120192"/>
            <a:ext cx="1940560" cy="334208"/>
          </a:xfrm>
          <a:prstGeom prst="roundRect">
            <a:avLst/>
          </a:prstGeom>
          <a:noFill/>
          <a:ln w="28575">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r>
              <a:rPr lang="en-US"/>
              <a:t>Rev. 1.17.17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0949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808720" y="0"/>
            <a:ext cx="3383280" cy="6858000"/>
          </a:xfrm>
          <a:prstGeom prst="rect">
            <a:avLst/>
          </a:prstGeom>
          <a:solidFill>
            <a:srgbClr val="0070C0">
              <a:alpha val="7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usre\AppData\Local\Temp\SNAGHTML56f564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76485"/>
            <a:ext cx="8355012" cy="52120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276156"/>
            <a:ext cx="8656320" cy="1077218"/>
          </a:xfrm>
          <a:prstGeom prst="rect">
            <a:avLst/>
          </a:prstGeom>
          <a:noFill/>
        </p:spPr>
        <p:txBody>
          <a:bodyPr wrap="square" rtlCol="0">
            <a:spAutoFit/>
          </a:bodyPr>
          <a:lstStyle/>
          <a:p>
            <a:r>
              <a:rPr lang="en-US" sz="3200" b="1" dirty="0">
                <a:solidFill>
                  <a:schemeClr val="accent2"/>
                </a:solidFill>
                <a:latin typeface="Baskerville Old Face" panose="02020602080505020303" pitchFamily="18" charset="0"/>
              </a:rPr>
              <a:t>Monitoring the progress of a credit application that has already been sent to Vantage...</a:t>
            </a:r>
            <a:endParaRPr lang="en-US" sz="3200" dirty="0">
              <a:solidFill>
                <a:schemeClr val="accent2"/>
              </a:solidFill>
              <a:latin typeface="Baskerville Old Face" panose="02020602080505020303" pitchFamily="18" charset="0"/>
            </a:endParaRPr>
          </a:p>
        </p:txBody>
      </p:sp>
      <p:sp>
        <p:nvSpPr>
          <p:cNvPr id="4" name="TextBox 3"/>
          <p:cNvSpPr txBox="1"/>
          <p:nvPr/>
        </p:nvSpPr>
        <p:spPr>
          <a:xfrm>
            <a:off x="8808720" y="789316"/>
            <a:ext cx="3432003" cy="4031873"/>
          </a:xfrm>
          <a:prstGeom prst="rect">
            <a:avLst/>
          </a:prstGeom>
          <a:noFill/>
        </p:spPr>
        <p:txBody>
          <a:bodyPr wrap="square" rtlCol="0">
            <a:spAutoFit/>
          </a:bodyPr>
          <a:lstStyle/>
          <a:p>
            <a:r>
              <a:rPr lang="en-US" sz="1600" dirty="0">
                <a:solidFill>
                  <a:schemeClr val="bg1"/>
                </a:solidFill>
              </a:rPr>
              <a:t>Click On “Track Progress”</a:t>
            </a:r>
          </a:p>
          <a:p>
            <a:endParaRPr lang="en-US" sz="1600" dirty="0">
              <a:solidFill>
                <a:schemeClr val="bg1"/>
              </a:solidFill>
            </a:endParaRPr>
          </a:p>
          <a:p>
            <a:r>
              <a:rPr lang="en-US" sz="1600" dirty="0">
                <a:solidFill>
                  <a:schemeClr val="bg1"/>
                </a:solidFill>
              </a:rPr>
              <a:t>You will notice to the left that this Deal Worksheet area lists deals similarly to credit applications.  </a:t>
            </a:r>
          </a:p>
          <a:p>
            <a:endParaRPr lang="en-US" sz="1600" dirty="0">
              <a:solidFill>
                <a:schemeClr val="bg1"/>
              </a:solidFill>
            </a:endParaRPr>
          </a:p>
          <a:p>
            <a:r>
              <a:rPr lang="en-US" sz="1600" dirty="0">
                <a:solidFill>
                  <a:schemeClr val="bg1"/>
                </a:solidFill>
              </a:rPr>
              <a:t>Do not confuse these items.  </a:t>
            </a:r>
          </a:p>
          <a:p>
            <a:endParaRPr lang="en-US" sz="1600" dirty="0">
              <a:solidFill>
                <a:schemeClr val="bg1"/>
              </a:solidFill>
            </a:endParaRPr>
          </a:p>
          <a:p>
            <a:r>
              <a:rPr lang="en-US" sz="1600" dirty="0">
                <a:solidFill>
                  <a:schemeClr val="bg1"/>
                </a:solidFill>
              </a:rPr>
              <a:t>What you are looking at here is showing the Docs Recvd  status is actually a car deal that’s in for </a:t>
            </a:r>
            <a:r>
              <a:rPr lang="en-US" sz="1600" u="sng" dirty="0">
                <a:solidFill>
                  <a:schemeClr val="bg1"/>
                </a:solidFill>
              </a:rPr>
              <a:t>funding</a:t>
            </a:r>
            <a:r>
              <a:rPr lang="en-US" sz="1600" dirty="0">
                <a:solidFill>
                  <a:schemeClr val="bg1"/>
                </a:solidFill>
              </a:rPr>
              <a:t>.  </a:t>
            </a:r>
          </a:p>
          <a:p>
            <a:endParaRPr lang="en-US" sz="1600" dirty="0">
              <a:solidFill>
                <a:schemeClr val="bg1"/>
              </a:solidFill>
            </a:endParaRPr>
          </a:p>
          <a:p>
            <a:r>
              <a:rPr lang="en-US" sz="1600" dirty="0">
                <a:solidFill>
                  <a:schemeClr val="bg1"/>
                </a:solidFill>
              </a:rPr>
              <a:t>To monitor credit applications you must go to the track progress area.    </a:t>
            </a:r>
          </a:p>
          <a:p>
            <a:r>
              <a:rPr lang="en-US" sz="1600" dirty="0"/>
              <a:t> </a:t>
            </a:r>
          </a:p>
          <a:p>
            <a:r>
              <a:rPr lang="en-US" sz="1600" dirty="0">
                <a:latin typeface="+mj-lt"/>
              </a:rPr>
              <a:t> </a:t>
            </a:r>
          </a:p>
        </p:txBody>
      </p:sp>
      <p:sp>
        <p:nvSpPr>
          <p:cNvPr id="5" name="Rounded Rectangle 4"/>
          <p:cNvSpPr/>
          <p:nvPr/>
        </p:nvSpPr>
        <p:spPr>
          <a:xfrm>
            <a:off x="2804160" y="1899920"/>
            <a:ext cx="1117600" cy="365760"/>
          </a:xfrm>
          <a:prstGeom prst="roundRect">
            <a:avLst/>
          </a:prstGeom>
          <a:noFill/>
          <a:ln w="28575">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3799839" y="4746508"/>
            <a:ext cx="1090187" cy="295406"/>
          </a:xfrm>
          <a:prstGeom prst="rect">
            <a:avLst/>
          </a:prstGeom>
        </p:spPr>
      </p:pic>
      <p:sp>
        <p:nvSpPr>
          <p:cNvPr id="8" name="TextBox 7"/>
          <p:cNvSpPr txBox="1"/>
          <p:nvPr/>
        </p:nvSpPr>
        <p:spPr>
          <a:xfrm>
            <a:off x="3718561" y="4292457"/>
            <a:ext cx="1280160" cy="369332"/>
          </a:xfrm>
          <a:prstGeom prst="rect">
            <a:avLst/>
          </a:prstGeom>
          <a:noFill/>
        </p:spPr>
        <p:txBody>
          <a:bodyPr wrap="square" rtlCol="0">
            <a:spAutoFit/>
          </a:bodyPr>
          <a:lstStyle/>
          <a:p>
            <a:r>
              <a:rPr lang="en-US" dirty="0"/>
              <a:t>Docs Recvd</a:t>
            </a:r>
          </a:p>
        </p:txBody>
      </p:sp>
      <p:sp>
        <p:nvSpPr>
          <p:cNvPr id="6" name="Footer Placeholder 5"/>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96647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808720" y="0"/>
            <a:ext cx="3383280" cy="6858000"/>
          </a:xfrm>
          <a:prstGeom prst="rect">
            <a:avLst/>
          </a:prstGeom>
          <a:solidFill>
            <a:srgbClr val="0070C0">
              <a:alpha val="7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52400" y="276156"/>
            <a:ext cx="8656320" cy="1077218"/>
          </a:xfrm>
          <a:prstGeom prst="rect">
            <a:avLst/>
          </a:prstGeom>
          <a:noFill/>
        </p:spPr>
        <p:txBody>
          <a:bodyPr wrap="square" rtlCol="0">
            <a:spAutoFit/>
          </a:bodyPr>
          <a:lstStyle/>
          <a:p>
            <a:r>
              <a:rPr lang="en-US" sz="3200" b="1" dirty="0">
                <a:solidFill>
                  <a:schemeClr val="accent2"/>
                </a:solidFill>
                <a:latin typeface="Baskerville Old Face" panose="02020602080505020303" pitchFamily="18" charset="0"/>
              </a:rPr>
              <a:t>Monitoring the progress of a credit application that has already been sent to Vantage...</a:t>
            </a:r>
            <a:endParaRPr lang="en-US" sz="3200" dirty="0">
              <a:solidFill>
                <a:schemeClr val="accent2"/>
              </a:solidFill>
              <a:latin typeface="Baskerville Old Face" panose="02020602080505020303" pitchFamily="18" charset="0"/>
            </a:endParaRPr>
          </a:p>
        </p:txBody>
      </p:sp>
      <p:sp>
        <p:nvSpPr>
          <p:cNvPr id="4" name="TextBox 3"/>
          <p:cNvSpPr txBox="1"/>
          <p:nvPr/>
        </p:nvSpPr>
        <p:spPr>
          <a:xfrm>
            <a:off x="8808720" y="789316"/>
            <a:ext cx="3432003" cy="4278094"/>
          </a:xfrm>
          <a:prstGeom prst="rect">
            <a:avLst/>
          </a:prstGeom>
          <a:noFill/>
        </p:spPr>
        <p:txBody>
          <a:bodyPr wrap="square" rtlCol="0">
            <a:spAutoFit/>
          </a:bodyPr>
          <a:lstStyle/>
          <a:p>
            <a:r>
              <a:rPr lang="en-US" sz="1600" dirty="0">
                <a:solidFill>
                  <a:schemeClr val="bg1"/>
                </a:solidFill>
              </a:rPr>
              <a:t>Locate the credit application you want to monitor…</a:t>
            </a:r>
          </a:p>
          <a:p>
            <a:endParaRPr lang="en-US" sz="1600" dirty="0">
              <a:solidFill>
                <a:schemeClr val="bg1"/>
              </a:solidFill>
            </a:endParaRPr>
          </a:p>
          <a:p>
            <a:endParaRPr lang="en-US" sz="1600" dirty="0">
              <a:solidFill>
                <a:schemeClr val="bg1"/>
              </a:solidFill>
            </a:endParaRPr>
          </a:p>
          <a:p>
            <a:r>
              <a:rPr lang="en-US" sz="1600" dirty="0">
                <a:solidFill>
                  <a:schemeClr val="bg1"/>
                </a:solidFill>
              </a:rPr>
              <a:t>If you cannot find a specific credit application try adjusting the date range and other search parameters.  If  you still cannot find it, try re-entering it as it may not have been received. </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t> </a:t>
            </a:r>
          </a:p>
          <a:p>
            <a:r>
              <a:rPr lang="en-US" sz="1600" dirty="0"/>
              <a:t> </a:t>
            </a:r>
          </a:p>
          <a:p>
            <a:r>
              <a:rPr lang="en-US" sz="1600" dirty="0">
                <a:latin typeface="+mj-lt"/>
              </a:rPr>
              <a:t> </a:t>
            </a:r>
          </a:p>
        </p:txBody>
      </p:sp>
      <p:pic>
        <p:nvPicPr>
          <p:cNvPr id="7" name="Picture 6"/>
          <p:cNvPicPr>
            <a:picLocks noChangeAspect="1"/>
          </p:cNvPicPr>
          <p:nvPr/>
        </p:nvPicPr>
        <p:blipFill>
          <a:blip r:embed="rId2"/>
          <a:stretch>
            <a:fillRect/>
          </a:stretch>
        </p:blipFill>
        <p:spPr>
          <a:xfrm>
            <a:off x="3799839" y="4746508"/>
            <a:ext cx="1090187" cy="295406"/>
          </a:xfrm>
          <a:prstGeom prst="rect">
            <a:avLst/>
          </a:prstGeom>
        </p:spPr>
      </p:pic>
      <p:pic>
        <p:nvPicPr>
          <p:cNvPr id="3074" name="Picture 2" descr="C:\Users\usre\AppData\Local\Temp\SNAGHTML570a0c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6642"/>
            <a:ext cx="8648631" cy="445054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79788" y="2439492"/>
            <a:ext cx="2428240" cy="1583868"/>
          </a:xfrm>
          <a:prstGeom prst="round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31389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re\AppData\Local\Temp\SNAGHTML57109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 y="2522856"/>
            <a:ext cx="12088248" cy="3654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40" y="1432560"/>
            <a:ext cx="12088248" cy="1200329"/>
          </a:xfrm>
          <a:prstGeom prst="rect">
            <a:avLst/>
          </a:prstGeom>
          <a:noFill/>
        </p:spPr>
        <p:txBody>
          <a:bodyPr wrap="square" rtlCol="0">
            <a:spAutoFit/>
          </a:bodyPr>
          <a:lstStyle/>
          <a:p>
            <a:r>
              <a:rPr lang="en-US" dirty="0"/>
              <a:t>Now that you’ve found your credit application in the Track Progress area of the Vantage System, let’s discuss in details what each item represents and how to interpret the information Vantage provides you.  Below is a credit application that is currently pending for Customer JOHN TEST.  Take some time to familiarize yourself with the different fields and what they represent.  </a:t>
            </a:r>
          </a:p>
          <a:p>
            <a:r>
              <a:rPr lang="en-US" b="1" dirty="0"/>
              <a:t> </a:t>
            </a:r>
          </a:p>
        </p:txBody>
      </p:sp>
      <p:sp>
        <p:nvSpPr>
          <p:cNvPr id="3" name="TextBox 2"/>
          <p:cNvSpPr txBox="1"/>
          <p:nvPr/>
        </p:nvSpPr>
        <p:spPr>
          <a:xfrm>
            <a:off x="40640" y="-30480"/>
            <a:ext cx="12325836" cy="1631216"/>
          </a:xfrm>
          <a:prstGeom prst="rect">
            <a:avLst/>
          </a:prstGeom>
          <a:noFill/>
        </p:spPr>
        <p:txBody>
          <a:bodyPr wrap="square" rtlCol="0">
            <a:spAutoFit/>
          </a:bodyPr>
          <a:lstStyle/>
          <a:p>
            <a:r>
              <a:rPr lang="en-US" sz="3200" b="1" dirty="0">
                <a:solidFill>
                  <a:schemeClr val="accent2"/>
                </a:solidFill>
                <a:latin typeface="Baskerville Old Face" panose="02020602080505020303" pitchFamily="18" charset="0"/>
              </a:rPr>
              <a:t>Monitoring the progress of a credit application that has already been sent to Vantage...</a:t>
            </a:r>
            <a:endParaRPr lang="en-US" sz="3200" dirty="0">
              <a:solidFill>
                <a:schemeClr val="accent2"/>
              </a:solidFill>
              <a:latin typeface="Baskerville Old Face" panose="02020602080505020303" pitchFamily="18" charset="0"/>
            </a:endParaRPr>
          </a:p>
          <a:p>
            <a:endParaRPr lang="en-US" sz="36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52197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440" y="2702560"/>
            <a:ext cx="4971194" cy="3535362"/>
          </a:xfrm>
          <a:prstGeom prst="rect">
            <a:avLst/>
          </a:prstGeom>
        </p:spPr>
      </p:pic>
      <p:sp>
        <p:nvSpPr>
          <p:cNvPr id="3" name="TextBox 2"/>
          <p:cNvSpPr txBox="1"/>
          <p:nvPr/>
        </p:nvSpPr>
        <p:spPr>
          <a:xfrm>
            <a:off x="40640" y="-30480"/>
            <a:ext cx="12325836" cy="1631216"/>
          </a:xfrm>
          <a:prstGeom prst="rect">
            <a:avLst/>
          </a:prstGeom>
          <a:noFill/>
        </p:spPr>
        <p:txBody>
          <a:bodyPr wrap="square" rtlCol="0">
            <a:spAutoFit/>
          </a:bodyPr>
          <a:lstStyle/>
          <a:p>
            <a:r>
              <a:rPr lang="en-US" sz="3200" b="1" dirty="0">
                <a:solidFill>
                  <a:schemeClr val="accent2"/>
                </a:solidFill>
                <a:latin typeface="Baskerville Old Face" panose="02020602080505020303" pitchFamily="18" charset="0"/>
              </a:rPr>
              <a:t>Monitoring the progress of a credit application that has already been sent to Vantage...</a:t>
            </a:r>
            <a:endParaRPr lang="en-US" sz="3200" dirty="0">
              <a:solidFill>
                <a:schemeClr val="accent2"/>
              </a:solidFill>
              <a:latin typeface="Baskerville Old Face" panose="02020602080505020303" pitchFamily="18" charset="0"/>
            </a:endParaRPr>
          </a:p>
          <a:p>
            <a:endParaRPr lang="en-US" sz="3600" dirty="0"/>
          </a:p>
        </p:txBody>
      </p:sp>
      <p:sp>
        <p:nvSpPr>
          <p:cNvPr id="4" name="TextBox 3"/>
          <p:cNvSpPr txBox="1"/>
          <p:nvPr/>
        </p:nvSpPr>
        <p:spPr>
          <a:xfrm>
            <a:off x="162560" y="1351280"/>
            <a:ext cx="7721600" cy="4770537"/>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a:t>Note Section</a:t>
            </a:r>
            <a:r>
              <a:rPr lang="en-US" sz="1600" dirty="0"/>
              <a:t>:  Check here for messages from Vantage regarding approvals, requested stipulations, deal conditions/structure, action needed details, etc. from our Vantage team members regarding your credit application.</a:t>
            </a:r>
          </a:p>
          <a:p>
            <a:pPr marL="285750" indent="-285750">
              <a:buFont typeface="Arial" panose="020B0604020202020204" pitchFamily="34" charset="0"/>
              <a:buChar char="•"/>
            </a:pPr>
            <a:r>
              <a:rPr lang="en-US" sz="1600" b="1" u="sng" dirty="0"/>
              <a:t>Credit Application:</a:t>
            </a:r>
            <a:r>
              <a:rPr lang="en-US" sz="1600" dirty="0"/>
              <a:t> will take you back into the credit application you submitted to Vantage.  If you need to review, add a co-buyer or switch units, simply click on credit application blue link to reenter and make necessary changes.  </a:t>
            </a:r>
          </a:p>
          <a:p>
            <a:pPr marL="285750" indent="-285750">
              <a:buFont typeface="Arial" panose="020B0604020202020204" pitchFamily="34" charset="0"/>
              <a:buChar char="•"/>
            </a:pPr>
            <a:r>
              <a:rPr lang="en-US" sz="1600" b="1" u="sng" dirty="0"/>
              <a:t>Time:</a:t>
            </a:r>
            <a:r>
              <a:rPr lang="en-US" sz="1600" dirty="0"/>
              <a:t>  time stamp reflects when the most current changes or updates to the credit application occurred. </a:t>
            </a:r>
          </a:p>
          <a:p>
            <a:pPr marL="285750" indent="-285750">
              <a:buFont typeface="Arial" panose="020B0604020202020204" pitchFamily="34" charset="0"/>
              <a:buChar char="•"/>
            </a:pPr>
            <a:r>
              <a:rPr lang="en-US" sz="1600" b="1" u="sng" dirty="0"/>
              <a:t>Dealer:</a:t>
            </a:r>
            <a:r>
              <a:rPr lang="en-US" sz="1600" dirty="0"/>
              <a:t>  Dealership name and other dealer specific information is stored here. </a:t>
            </a:r>
          </a:p>
          <a:p>
            <a:pPr marL="285750" indent="-285750">
              <a:buFont typeface="Arial" panose="020B0604020202020204" pitchFamily="34" charset="0"/>
              <a:buChar char="•"/>
            </a:pPr>
            <a:r>
              <a:rPr lang="en-US" sz="1600" dirty="0"/>
              <a:t>Time Vantage received credit application.</a:t>
            </a:r>
          </a:p>
          <a:p>
            <a:pPr marL="285750" indent="-285750">
              <a:buFont typeface="Arial" panose="020B0604020202020204" pitchFamily="34" charset="0"/>
              <a:buChar char="•"/>
            </a:pPr>
            <a:r>
              <a:rPr lang="en-US" sz="1600" b="1" u="sng" dirty="0"/>
              <a:t>Customer</a:t>
            </a:r>
            <a:r>
              <a:rPr lang="en-US" sz="1600" dirty="0"/>
              <a:t>: Customer/Buyer’s name</a:t>
            </a:r>
          </a:p>
          <a:p>
            <a:pPr marL="285750" indent="-285750">
              <a:buFont typeface="Arial" panose="020B0604020202020204" pitchFamily="34" charset="0"/>
              <a:buChar char="•"/>
            </a:pPr>
            <a:r>
              <a:rPr lang="en-US" sz="1600" b="1" u="sng" dirty="0"/>
              <a:t>Emp Of Rec:</a:t>
            </a:r>
            <a:r>
              <a:rPr lang="en-US" sz="1600" dirty="0"/>
              <a:t> EOR (Employee of Record), is the Vantage representative currently working the credit application.</a:t>
            </a:r>
          </a:p>
          <a:p>
            <a:pPr marL="285750" indent="-285750">
              <a:buFont typeface="Arial" panose="020B0604020202020204" pitchFamily="34" charset="0"/>
              <a:buChar char="•"/>
            </a:pPr>
            <a:r>
              <a:rPr lang="en-US" sz="1600" b="1" u="sng" dirty="0"/>
              <a:t>VIN</a:t>
            </a:r>
            <a:r>
              <a:rPr lang="en-US" sz="1600" dirty="0"/>
              <a:t> #</a:t>
            </a:r>
          </a:p>
          <a:p>
            <a:pPr marL="285750" indent="-285750">
              <a:buFont typeface="Arial" panose="020B0604020202020204" pitchFamily="34" charset="0"/>
              <a:buChar char="•"/>
            </a:pPr>
            <a:r>
              <a:rPr lang="en-US" sz="1600" b="1" u="sng" dirty="0"/>
              <a:t>Mileage:</a:t>
            </a:r>
            <a:r>
              <a:rPr lang="en-US" sz="1600" dirty="0"/>
              <a:t> Purchased Vehicle’s Mileage</a:t>
            </a:r>
          </a:p>
          <a:p>
            <a:pPr marL="285750" indent="-285750">
              <a:buFont typeface="Arial" panose="020B0604020202020204" pitchFamily="34" charset="0"/>
              <a:buChar char="•"/>
            </a:pPr>
            <a:r>
              <a:rPr lang="en-US" sz="1600" b="1" u="sng" dirty="0"/>
              <a:t>CS</a:t>
            </a:r>
            <a:r>
              <a:rPr lang="en-US" sz="1600" dirty="0"/>
              <a:t>: Credit score of buyer</a:t>
            </a:r>
          </a:p>
          <a:p>
            <a:pPr marL="285750" indent="-285750">
              <a:buFont typeface="Arial" panose="020B0604020202020204" pitchFamily="34" charset="0"/>
              <a:buChar char="•"/>
            </a:pPr>
            <a:r>
              <a:rPr lang="en-US" sz="1600" b="1" u="sng" dirty="0"/>
              <a:t>CS2</a:t>
            </a:r>
            <a:r>
              <a:rPr lang="en-US" sz="1600" dirty="0"/>
              <a:t>: Credit score of co-buyer (if applicable)</a:t>
            </a:r>
          </a:p>
          <a:p>
            <a:pPr marL="285750" indent="-285750">
              <a:buFont typeface="Arial" panose="020B0604020202020204" pitchFamily="34" charset="0"/>
              <a:buChar char="•"/>
            </a:pPr>
            <a:r>
              <a:rPr lang="en-US" sz="1600" b="1" u="sng" dirty="0"/>
              <a:t>Decision</a:t>
            </a:r>
            <a:r>
              <a:rPr lang="en-US" sz="1600" dirty="0"/>
              <a:t>:  This is the current status of the deal.  Note that the example credit application above is in Pending Status.  To the right is a list of Decision Status’.</a:t>
            </a:r>
          </a:p>
        </p:txBody>
      </p:sp>
      <p:sp>
        <p:nvSpPr>
          <p:cNvPr id="2" name="Footer Placeholder 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261240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re\AppData\Local\Temp\SNAGHTML57109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 y="2522856"/>
            <a:ext cx="12088248" cy="3654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40" y="1432560"/>
            <a:ext cx="12088248" cy="1138773"/>
          </a:xfrm>
          <a:prstGeom prst="rect">
            <a:avLst/>
          </a:prstGeom>
          <a:noFill/>
        </p:spPr>
        <p:txBody>
          <a:bodyPr wrap="square" rtlCol="0">
            <a:spAutoFit/>
          </a:bodyPr>
          <a:lstStyle/>
          <a:p>
            <a:r>
              <a:rPr lang="en-US" sz="1600" dirty="0"/>
              <a:t>Once a credit application has been decisioned, check the notes and the structure (if approved/counter) to determine how to proceed with the deal.  </a:t>
            </a:r>
          </a:p>
          <a:p>
            <a:r>
              <a:rPr lang="en-US" dirty="0"/>
              <a:t> </a:t>
            </a:r>
          </a:p>
          <a:p>
            <a:r>
              <a:rPr lang="en-US" b="1" dirty="0"/>
              <a:t> </a:t>
            </a:r>
          </a:p>
        </p:txBody>
      </p:sp>
      <p:sp>
        <p:nvSpPr>
          <p:cNvPr id="3" name="TextBox 2"/>
          <p:cNvSpPr txBox="1"/>
          <p:nvPr/>
        </p:nvSpPr>
        <p:spPr>
          <a:xfrm>
            <a:off x="40640" y="-30480"/>
            <a:ext cx="12325836" cy="1631216"/>
          </a:xfrm>
          <a:prstGeom prst="rect">
            <a:avLst/>
          </a:prstGeom>
          <a:noFill/>
        </p:spPr>
        <p:txBody>
          <a:bodyPr wrap="square" rtlCol="0">
            <a:spAutoFit/>
          </a:bodyPr>
          <a:lstStyle/>
          <a:p>
            <a:r>
              <a:rPr lang="en-US" sz="3200" b="1" dirty="0">
                <a:solidFill>
                  <a:schemeClr val="accent2"/>
                </a:solidFill>
                <a:latin typeface="Baskerville Old Face" panose="02020602080505020303" pitchFamily="18" charset="0"/>
              </a:rPr>
              <a:t>Monitoring the progress of a credit application that has already been sent to Vantage...</a:t>
            </a:r>
            <a:endParaRPr lang="en-US" sz="3200" dirty="0">
              <a:solidFill>
                <a:schemeClr val="accent2"/>
              </a:solidFill>
              <a:latin typeface="Baskerville Old Face" panose="02020602080505020303" pitchFamily="18" charset="0"/>
            </a:endParaRPr>
          </a:p>
          <a:p>
            <a:endParaRPr lang="en-US" sz="3600" dirty="0"/>
          </a:p>
        </p:txBody>
      </p:sp>
      <p:sp>
        <p:nvSpPr>
          <p:cNvPr id="4" name="Oval 3"/>
          <p:cNvSpPr/>
          <p:nvPr/>
        </p:nvSpPr>
        <p:spPr>
          <a:xfrm>
            <a:off x="152400" y="4724400"/>
            <a:ext cx="1280160" cy="965200"/>
          </a:xfrm>
          <a:prstGeom prst="ellipse">
            <a:avLst/>
          </a:prstGeom>
          <a:noFill/>
          <a:ln w="28575">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038033" y="2091742"/>
            <a:ext cx="2216207" cy="2190287"/>
          </a:xfrm>
          <a:prstGeom prst="rect">
            <a:avLst/>
          </a:prstGeom>
          <a:effectLst>
            <a:outerShdw blurRad="63500" sx="102000" sy="102000" algn="ctr" rotWithShape="0">
              <a:prstClr val="black">
                <a:alpha val="40000"/>
              </a:prstClr>
            </a:outerShdw>
          </a:effectLst>
        </p:spPr>
      </p:pic>
      <p:cxnSp>
        <p:nvCxnSpPr>
          <p:cNvPr id="8" name="Elbow Connector 7"/>
          <p:cNvCxnSpPr/>
          <p:nvPr/>
        </p:nvCxnSpPr>
        <p:spPr>
          <a:xfrm flipV="1">
            <a:off x="1432560" y="3069620"/>
            <a:ext cx="3738880" cy="2335500"/>
          </a:xfrm>
          <a:prstGeom prst="bentConnector3">
            <a:avLst/>
          </a:prstGeom>
          <a:ln w="28575">
            <a:solidFill>
              <a:srgbClr val="FF0000"/>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50485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re\AppData\Local\Temp\SNAGHTML573fca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865" y="117792"/>
            <a:ext cx="5853286" cy="6191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2081" y="254000"/>
            <a:ext cx="6009784" cy="1569660"/>
          </a:xfrm>
          <a:prstGeom prst="rect">
            <a:avLst/>
          </a:prstGeom>
          <a:noFill/>
        </p:spPr>
        <p:txBody>
          <a:bodyPr wrap="square" rtlCol="0">
            <a:spAutoFit/>
          </a:bodyPr>
          <a:lstStyle/>
          <a:p>
            <a:r>
              <a:rPr lang="en-US" sz="3200" b="1" dirty="0">
                <a:solidFill>
                  <a:schemeClr val="accent2"/>
                </a:solidFill>
                <a:latin typeface="Baskerville Old Face" panose="02020602080505020303" pitchFamily="18" charset="0"/>
              </a:rPr>
              <a:t>Monitoring the progress of a credit application that has already been sent to Vantage...</a:t>
            </a:r>
            <a:endParaRPr lang="en-US" sz="3200" dirty="0">
              <a:solidFill>
                <a:schemeClr val="accent2"/>
              </a:solidFill>
              <a:latin typeface="Baskerville Old Face" panose="02020602080505020303" pitchFamily="18" charset="0"/>
            </a:endParaRPr>
          </a:p>
        </p:txBody>
      </p:sp>
      <p:sp>
        <p:nvSpPr>
          <p:cNvPr id="3" name="TextBox 2"/>
          <p:cNvSpPr txBox="1"/>
          <p:nvPr/>
        </p:nvSpPr>
        <p:spPr>
          <a:xfrm>
            <a:off x="132081" y="2059414"/>
            <a:ext cx="5406558" cy="1323439"/>
          </a:xfrm>
          <a:prstGeom prst="rect">
            <a:avLst/>
          </a:prstGeom>
          <a:noFill/>
        </p:spPr>
        <p:txBody>
          <a:bodyPr wrap="square" rtlCol="0">
            <a:spAutoFit/>
          </a:bodyPr>
          <a:lstStyle/>
          <a:p>
            <a:r>
              <a:rPr lang="en-US" sz="1600" dirty="0"/>
              <a:t>Review this area for notes on the credit application; deal structure, acq. fees, interest rates, requested stipulations, availability of backend, &amp;    action needed notes.  You can also see which Vantage team member added the notes and what time it was last updated in this area.</a:t>
            </a:r>
            <a:endParaRPr lang="en-US" dirty="0"/>
          </a:p>
        </p:txBody>
      </p:sp>
      <p:sp>
        <p:nvSpPr>
          <p:cNvPr id="4" name="TextBox 3"/>
          <p:cNvSpPr txBox="1"/>
          <p:nvPr/>
        </p:nvSpPr>
        <p:spPr>
          <a:xfrm>
            <a:off x="213360" y="4328160"/>
            <a:ext cx="5090160" cy="1323439"/>
          </a:xfrm>
          <a:prstGeom prst="rect">
            <a:avLst/>
          </a:prstGeom>
          <a:noFill/>
        </p:spPr>
        <p:txBody>
          <a:bodyPr wrap="square" rtlCol="0">
            <a:spAutoFit/>
          </a:bodyPr>
          <a:lstStyle/>
          <a:p>
            <a:r>
              <a:rPr lang="en-US" sz="2000" dirty="0"/>
              <a:t>The next step is working out the final numbers with your internal Vantage representative. who will then convert the credit application into printable car deal for you!  </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15626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3" y="976067"/>
            <a:ext cx="3391787" cy="2148839"/>
          </a:xfrm>
        </p:spPr>
        <p:txBody>
          <a:bodyPr>
            <a:normAutofit fontScale="90000"/>
          </a:bodyPr>
          <a:lstStyle/>
          <a:p>
            <a:pPr algn="ctr"/>
            <a:r>
              <a:rPr lang="en-US" sz="3100" b="1" dirty="0"/>
              <a:t>F&amp;I doesn’t have to be SCARY.  </a:t>
            </a:r>
            <a:r>
              <a:rPr lang="en-US" b="1" dirty="0"/>
              <a:t/>
            </a:r>
            <a:br>
              <a:rPr lang="en-US" b="1" dirty="0"/>
            </a:br>
            <a:r>
              <a:rPr lang="en-US" sz="3100" b="1" dirty="0"/>
              <a:t/>
            </a:r>
            <a:br>
              <a:rPr lang="en-US" sz="3100" b="1" dirty="0"/>
            </a:br>
            <a:r>
              <a:rPr lang="en-US" sz="2200" b="1" dirty="0"/>
              <a:t>We’ll handle it for you!</a:t>
            </a:r>
            <a:r>
              <a:rPr lang="en-US" dirty="0"/>
              <a:t/>
            </a:r>
            <a:br>
              <a:rPr lang="en-US" dirty="0"/>
            </a:br>
            <a:r>
              <a:rPr lang="en-US" dirty="0"/>
              <a:t> </a:t>
            </a:r>
            <a:br>
              <a:rPr lang="en-US" dirty="0"/>
            </a:br>
            <a:endParaRPr lang="en-US" dirty="0"/>
          </a:p>
        </p:txBody>
      </p:sp>
      <p:sp>
        <p:nvSpPr>
          <p:cNvPr id="4" name="Text Placeholder 3"/>
          <p:cNvSpPr>
            <a:spLocks noGrp="1"/>
          </p:cNvSpPr>
          <p:nvPr>
            <p:ph type="body" sz="half" idx="2"/>
          </p:nvPr>
        </p:nvSpPr>
        <p:spPr/>
        <p:txBody>
          <a:bodyPr/>
          <a:lstStyle/>
          <a:p>
            <a:r>
              <a:rPr lang="en-US" sz="1400" dirty="0"/>
              <a:t>Vantage provides turn-key F&amp;I services, online and over the phone. </a:t>
            </a:r>
          </a:p>
          <a:p>
            <a:r>
              <a:rPr lang="en-US" sz="1400" dirty="0"/>
              <a:t>We are a convenient &amp; effective service that has been helping independent dealerships tackle the F&amp;I world since 2010.</a:t>
            </a:r>
          </a:p>
          <a:p>
            <a:r>
              <a:rPr lang="en-US" sz="1600" dirty="0"/>
              <a:t> </a:t>
            </a:r>
          </a:p>
          <a:p>
            <a:endParaRPr lang="en-US" dirty="0"/>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l="3917" t="12813" r="5411" b="14331"/>
          <a:stretch/>
        </p:blipFill>
        <p:spPr>
          <a:xfrm>
            <a:off x="4232407" y="622326"/>
            <a:ext cx="8061193" cy="5005159"/>
          </a:xfrm>
        </p:spPr>
      </p:pic>
      <p:sp>
        <p:nvSpPr>
          <p:cNvPr id="3" name="Footer Placeholder 2"/>
          <p:cNvSpPr>
            <a:spLocks noGrp="1"/>
          </p:cNvSpPr>
          <p:nvPr>
            <p:ph type="ftr" sz="quarter" idx="11"/>
          </p:nvPr>
        </p:nvSpPr>
        <p:spPr/>
        <p:txBody>
          <a:bodyPr/>
          <a:lstStyle/>
          <a:p>
            <a:r>
              <a:rPr lang="en-US" dirty="0" smtClean="0"/>
              <a:t>Rev. 10.13.2018</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609966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re\AppData\Local\Temp\SNAGHTML518337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818" y="1081866"/>
            <a:ext cx="9776365" cy="13352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4605" y="396624"/>
            <a:ext cx="7344450" cy="769441"/>
          </a:xfrm>
          <a:prstGeom prst="rect">
            <a:avLst/>
          </a:prstGeom>
          <a:noFill/>
        </p:spPr>
        <p:txBody>
          <a:bodyPr wrap="square" rtlCol="0">
            <a:spAutoFit/>
          </a:bodyPr>
          <a:lstStyle/>
          <a:p>
            <a:r>
              <a:rPr lang="en-US" sz="4400" dirty="0">
                <a:solidFill>
                  <a:schemeClr val="accent2"/>
                </a:solidFill>
                <a:latin typeface="Baskerville Old Face" panose="02020602080505020303" pitchFamily="18" charset="0"/>
              </a:rPr>
              <a:t>Credit Application Status</a:t>
            </a:r>
          </a:p>
        </p:txBody>
      </p:sp>
      <p:sp>
        <p:nvSpPr>
          <p:cNvPr id="3" name="TextBox 2"/>
          <p:cNvSpPr txBox="1"/>
          <p:nvPr/>
        </p:nvSpPr>
        <p:spPr>
          <a:xfrm>
            <a:off x="264269" y="2417149"/>
            <a:ext cx="11663463" cy="4093428"/>
          </a:xfrm>
          <a:prstGeom prst="rect">
            <a:avLst/>
          </a:prstGeom>
          <a:noFill/>
        </p:spPr>
        <p:txBody>
          <a:bodyPr wrap="square" rtlCol="0">
            <a:spAutoFit/>
          </a:bodyPr>
          <a:lstStyle/>
          <a:p>
            <a:r>
              <a:rPr lang="en-US" sz="1300" dirty="0"/>
              <a:t>· </a:t>
            </a:r>
            <a:r>
              <a:rPr lang="en-US" sz="1300" b="1" dirty="0"/>
              <a:t>Pending</a:t>
            </a:r>
            <a:r>
              <a:rPr lang="en-US" sz="1300" dirty="0"/>
              <a:t>:  Still awaiting a response from lender. Vantage will notify you as soon as a decision has been made.</a:t>
            </a:r>
          </a:p>
          <a:p>
            <a:r>
              <a:rPr lang="en-US" sz="1300" dirty="0"/>
              <a:t> </a:t>
            </a:r>
          </a:p>
          <a:p>
            <a:r>
              <a:rPr lang="en-US" sz="1300" dirty="0"/>
              <a:t>· </a:t>
            </a:r>
            <a:r>
              <a:rPr lang="en-US" sz="1300" b="1" dirty="0"/>
              <a:t>Action Needed Vantage</a:t>
            </a:r>
            <a:r>
              <a:rPr lang="en-US" sz="1300" dirty="0"/>
              <a:t>:  Vantage needs to perform a task (i.e. contact lender, speak with customer)</a:t>
            </a:r>
          </a:p>
          <a:p>
            <a:r>
              <a:rPr lang="en-US" sz="1300" dirty="0"/>
              <a:t> </a:t>
            </a:r>
          </a:p>
          <a:p>
            <a:r>
              <a:rPr lang="en-US" sz="1300" dirty="0"/>
              <a:t>· </a:t>
            </a:r>
            <a:r>
              <a:rPr lang="en-US" sz="1300" b="1" dirty="0"/>
              <a:t>Action Needed Dealer</a:t>
            </a:r>
            <a:r>
              <a:rPr lang="en-US" sz="1300" dirty="0"/>
              <a:t>: Dealer needs to perform a task or Vantage needs something from dealer. (i.e. exact mileage/vin number) Check  notes for additional information. </a:t>
            </a:r>
          </a:p>
          <a:p>
            <a:r>
              <a:rPr lang="en-US" sz="1300" dirty="0"/>
              <a:t> </a:t>
            </a:r>
          </a:p>
          <a:p>
            <a:r>
              <a:rPr lang="en-US" sz="1300" dirty="0"/>
              <a:t>· </a:t>
            </a:r>
            <a:r>
              <a:rPr lang="en-US" sz="1300" b="1" dirty="0"/>
              <a:t>Action Needed Customer</a:t>
            </a:r>
            <a:r>
              <a:rPr lang="en-US" sz="1300" dirty="0"/>
              <a:t>:  Vantage is waiting on something from customer. Please check notes for additional information.  </a:t>
            </a:r>
          </a:p>
          <a:p>
            <a:r>
              <a:rPr lang="en-US" sz="1300" dirty="0"/>
              <a:t> </a:t>
            </a:r>
          </a:p>
          <a:p>
            <a:r>
              <a:rPr lang="en-US" sz="1300" dirty="0"/>
              <a:t>· </a:t>
            </a:r>
            <a:r>
              <a:rPr lang="en-US" sz="1300" b="1" dirty="0"/>
              <a:t>Approved</a:t>
            </a:r>
            <a:r>
              <a:rPr lang="en-US" sz="1300" dirty="0"/>
              <a:t>:  Lender approved structure as submitted.  Full Call. Contact Vantage immediately and let’s capture this deal!</a:t>
            </a:r>
          </a:p>
          <a:p>
            <a:r>
              <a:rPr lang="en-US" sz="1300" dirty="0"/>
              <a:t> </a:t>
            </a:r>
          </a:p>
          <a:p>
            <a:r>
              <a:rPr lang="en-US" sz="1300" dirty="0"/>
              <a:t>· </a:t>
            </a:r>
            <a:r>
              <a:rPr lang="en-US" sz="1300" b="1" dirty="0"/>
              <a:t>Counter Offer</a:t>
            </a:r>
            <a:r>
              <a:rPr lang="en-US" sz="1300" dirty="0"/>
              <a:t>: Lender provided a way to go, but did not approve structure/application as submitted.</a:t>
            </a:r>
          </a:p>
          <a:p>
            <a:r>
              <a:rPr lang="en-US" sz="1300" dirty="0"/>
              <a:t> </a:t>
            </a:r>
          </a:p>
          <a:p>
            <a:r>
              <a:rPr lang="en-US" sz="1300" dirty="0"/>
              <a:t>· </a:t>
            </a:r>
            <a:r>
              <a:rPr lang="en-US" sz="1300" b="1" dirty="0"/>
              <a:t>Declined:</a:t>
            </a:r>
            <a:r>
              <a:rPr lang="en-US" sz="1300" dirty="0"/>
              <a:t> Deal does not qualify with lenders, declined means deal is not going to come together.</a:t>
            </a:r>
          </a:p>
          <a:p>
            <a:r>
              <a:rPr lang="en-US" sz="1300" dirty="0"/>
              <a:t> </a:t>
            </a:r>
          </a:p>
          <a:p>
            <a:r>
              <a:rPr lang="en-US" sz="1300" dirty="0"/>
              <a:t>· </a:t>
            </a:r>
            <a:r>
              <a:rPr lang="en-US" sz="1300" b="1" dirty="0"/>
              <a:t>Non-Vantage Lender</a:t>
            </a:r>
            <a:r>
              <a:rPr lang="en-US" sz="1300" dirty="0"/>
              <a:t>:  Lost deal to an alternate lending institution of the dealership or cash deal for dealership.</a:t>
            </a:r>
          </a:p>
          <a:p>
            <a:r>
              <a:rPr lang="en-US" sz="1300" dirty="0"/>
              <a:t> </a:t>
            </a:r>
          </a:p>
          <a:p>
            <a:r>
              <a:rPr lang="en-US" sz="1300" dirty="0"/>
              <a:t>· </a:t>
            </a:r>
            <a:r>
              <a:rPr lang="en-US" sz="1300" b="1" dirty="0"/>
              <a:t>Does Not Qualify</a:t>
            </a:r>
            <a:r>
              <a:rPr lang="en-US" sz="1300" dirty="0"/>
              <a:t>: Customer, collateral, etc. does not qualify for a loan.  This may be for an array of reasons.  Check notes area for additional information.</a:t>
            </a:r>
          </a:p>
          <a:p>
            <a:r>
              <a:rPr lang="en-US" sz="1300" dirty="0"/>
              <a:t> </a:t>
            </a:r>
          </a:p>
          <a:p>
            <a:r>
              <a:rPr lang="en-US" sz="1300" dirty="0"/>
              <a:t>· </a:t>
            </a:r>
            <a:r>
              <a:rPr lang="en-US" sz="1300" b="1" dirty="0"/>
              <a:t>Not Captured</a:t>
            </a:r>
            <a:r>
              <a:rPr lang="en-US" sz="1300" dirty="0"/>
              <a:t>:  Deal was lost, i.e. customer bought from another dealership, deal was not closed, etc.</a:t>
            </a:r>
          </a:p>
          <a:p>
            <a:endParaRPr lang="en-US" sz="1300" dirty="0">
              <a:latin typeface="Baskerville Old Face" panose="02020602080505020303" pitchFamily="18" charset="0"/>
            </a:endParaRPr>
          </a:p>
        </p:txBody>
      </p:sp>
      <p:sp>
        <p:nvSpPr>
          <p:cNvPr id="4" name="Oval 3"/>
          <p:cNvSpPr/>
          <p:nvPr/>
        </p:nvSpPr>
        <p:spPr>
          <a:xfrm>
            <a:off x="9896341" y="924127"/>
            <a:ext cx="1391055" cy="1322961"/>
          </a:xfrm>
          <a:prstGeom prst="ellipse">
            <a:avLst/>
          </a:prstGeom>
          <a:noFill/>
          <a:ln w="28575">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45698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10058400" cy="822350"/>
          </a:xfrm>
        </p:spPr>
        <p:txBody>
          <a:bodyPr>
            <a:normAutofit/>
          </a:bodyPr>
          <a:lstStyle/>
          <a:p>
            <a:r>
              <a:rPr lang="en-US" sz="4400" dirty="0">
                <a:solidFill>
                  <a:schemeClr val="accent2"/>
                </a:solidFill>
                <a:latin typeface="Baskerville Old Face" panose="02020602080505020303" pitchFamily="18" charset="0"/>
              </a:rPr>
              <a:t>Deal Status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15312" t="55440" r="5136" b="23193"/>
          <a:stretch>
            <a:fillRect/>
          </a:stretch>
        </p:blipFill>
        <p:spPr bwMode="auto">
          <a:xfrm>
            <a:off x="1187086" y="1053368"/>
            <a:ext cx="10048361" cy="1676475"/>
          </a:xfrm>
          <a:prstGeom prst="rect">
            <a:avLst/>
          </a:prstGeom>
          <a:noFill/>
          <a:ln>
            <a:noFill/>
          </a:ln>
          <a:effectLst>
            <a:innerShdw blurRad="63500" dist="2057400" dir="21540000">
              <a:prstClr val="black">
                <a:alpha val="0"/>
              </a:prstClr>
            </a:innerShdw>
          </a:effectLst>
          <a:scene3d>
            <a:camera prst="orthographicFront">
              <a:rot lat="0" lon="0" rev="0"/>
            </a:camera>
            <a:lightRig rig="balanced" dir="t">
              <a:rot lat="0" lon="0" rev="8700000"/>
            </a:lightRig>
          </a:scene3d>
          <a:sp3d>
            <a:bevelT w="190500" h="38100" prst="artDeco"/>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7" name="TextBox 6"/>
          <p:cNvSpPr txBox="1"/>
          <p:nvPr/>
        </p:nvSpPr>
        <p:spPr>
          <a:xfrm>
            <a:off x="291830" y="2873847"/>
            <a:ext cx="11770468" cy="3493264"/>
          </a:xfrm>
          <a:prstGeom prst="rect">
            <a:avLst/>
          </a:prstGeom>
          <a:noFill/>
        </p:spPr>
        <p:txBody>
          <a:bodyPr wrap="square" rtlCol="0">
            <a:spAutoFit/>
          </a:bodyPr>
          <a:lstStyle/>
          <a:p>
            <a:r>
              <a:rPr lang="en-US" sz="1300" u="sng" dirty="0"/>
              <a:t>What the different statues of a deal mean:</a:t>
            </a:r>
          </a:p>
          <a:p>
            <a:pPr marL="171450" indent="-171450">
              <a:buFont typeface="Arial" panose="020B0604020202020204" pitchFamily="34" charset="0"/>
              <a:buChar char="•"/>
            </a:pPr>
            <a:r>
              <a:rPr lang="en-US" sz="1300" b="1" dirty="0"/>
              <a:t>Working</a:t>
            </a:r>
            <a:r>
              <a:rPr lang="en-US" sz="1300" dirty="0"/>
              <a:t>:  Credit application has been converted into a “working” deal.  Numbers are still being finalized out between the customer, dealership, and Vantage.  During this time Vantage will also be conducting compliance checks and performing product presentations.  Once everything has been properly discussed an disclosed, the status will be changed to “completed”.</a:t>
            </a:r>
          </a:p>
          <a:p>
            <a:pPr marL="171450" indent="-171450">
              <a:buFont typeface="Arial" panose="020B0604020202020204" pitchFamily="34" charset="0"/>
              <a:buChar char="•"/>
            </a:pPr>
            <a:r>
              <a:rPr lang="en-US" sz="1300" b="1" dirty="0"/>
              <a:t>Completed</a:t>
            </a:r>
            <a:r>
              <a:rPr lang="en-US" sz="1300" dirty="0"/>
              <a:t>:  The deal is turned to “completed” once all numbers are finalized and you are ready to print forms and deliver vehicle.  Note:  “Completed” status is the </a:t>
            </a:r>
            <a:r>
              <a:rPr lang="en-US" sz="1300" u="sng" dirty="0"/>
              <a:t>ONLY</a:t>
            </a:r>
            <a:r>
              <a:rPr lang="en-US" sz="1300" dirty="0"/>
              <a:t> status in which deal forms are available for printing.  This ensures that all the numbers &amp; information have been finalized and verified.  If a change needs to be made after forms have been printed, simply contact the Vantage Finance representative you are working with.</a:t>
            </a:r>
          </a:p>
          <a:p>
            <a:pPr marL="171450" indent="-171450">
              <a:buFont typeface="Arial" panose="020B0604020202020204" pitchFamily="34" charset="0"/>
              <a:buChar char="•"/>
            </a:pPr>
            <a:r>
              <a:rPr lang="en-US" sz="1300" b="1" dirty="0"/>
              <a:t>Docs Recvd</a:t>
            </a:r>
            <a:r>
              <a:rPr lang="en-US" sz="1300" dirty="0"/>
              <a:t>:  The Docs Received status is to notify dealers that the funding packet has been received at the Vantage Finance offices.</a:t>
            </a:r>
          </a:p>
          <a:p>
            <a:pPr marL="171450" indent="-171450">
              <a:buFont typeface="Arial" panose="020B0604020202020204" pitchFamily="34" charset="0"/>
              <a:buChar char="•"/>
            </a:pPr>
            <a:r>
              <a:rPr lang="en-US" sz="1300" b="1" dirty="0"/>
              <a:t>Funding Delay</a:t>
            </a:r>
            <a:r>
              <a:rPr lang="en-US" sz="1300" dirty="0"/>
              <a:t>:  This status requires URGENT attention!  If your deal is in this status contact the Vantage Finance funding department immediately @ 402-315-3329 ext. 4 or funding@vantagefinance.com .  Something is holding up the funding of this deal  Please help us resolve the issue(s) immediately.  Remember Vantage is on your team, and we want these deals to fund as quickly as possible, as none of us make money until we get this funded!  Sending in complete funding packets, with proper signatures, originals, and current qualifying stips that are requested from the lender, play a significant role in funding time.  Help us help you, by making sure your funding packets are complete!</a:t>
            </a:r>
          </a:p>
          <a:p>
            <a:pPr marL="171450" indent="-171450">
              <a:buFont typeface="Arial" panose="020B0604020202020204" pitchFamily="34" charset="0"/>
              <a:buChar char="•"/>
            </a:pPr>
            <a:r>
              <a:rPr lang="en-US" sz="1300" b="1" dirty="0"/>
              <a:t>Funded</a:t>
            </a:r>
            <a:r>
              <a:rPr lang="en-US" sz="1300" dirty="0"/>
              <a:t>:  When your deal says “Funded” in the Vantage system, Vantage has ACH’d your account.  Please allow 24-48 hours for funds to reflect in your account.  </a:t>
            </a:r>
          </a:p>
          <a:p>
            <a:pPr marL="171450" indent="-171450">
              <a:buFont typeface="Arial" panose="020B0604020202020204" pitchFamily="34" charset="0"/>
              <a:buChar char="•"/>
            </a:pPr>
            <a:r>
              <a:rPr lang="en-US" sz="1300" b="1" dirty="0"/>
              <a:t>Capped</a:t>
            </a:r>
            <a:r>
              <a:rPr lang="en-US" sz="1300" dirty="0"/>
              <a:t>:  This is the final status for the deal.  Everything should be completed at this time and logged in the accounting system.  Please note that Vantage needs your help to make sure the liens get noted.  Next you will receive your backend profits on the deal the first week following the close of the business month.  Deal breakdowns are available at any status throughout the deal progression, however print the final breakdown once the deal is capped to ensure exact figures for your accounting purposes. </a:t>
            </a:r>
          </a:p>
        </p:txBody>
      </p:sp>
      <p:sp>
        <p:nvSpPr>
          <p:cNvPr id="8" name="Oval 7"/>
          <p:cNvSpPr/>
          <p:nvPr/>
        </p:nvSpPr>
        <p:spPr>
          <a:xfrm>
            <a:off x="2963983" y="1689833"/>
            <a:ext cx="1061357" cy="971550"/>
          </a:xfrm>
          <a:prstGeom prst="ellipse">
            <a:avLst/>
          </a:prstGeom>
          <a:noFill/>
          <a:ln w="28575">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CE482DC-2269-4F26-9D2A-7E44B1A4CD85}" type="slidenum">
              <a:rPr lang="en-US" smtClean="0"/>
              <a:t>21</a:t>
            </a:fld>
            <a:endParaRPr lang="en-US" dirty="0"/>
          </a:p>
        </p:txBody>
      </p:sp>
    </p:spTree>
    <p:extLst>
      <p:ext uri="{BB962C8B-B14F-4D97-AF65-F5344CB8AC3E}">
        <p14:creationId xmlns:p14="http://schemas.microsoft.com/office/powerpoint/2010/main" val="67711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Printing the Deal</a:t>
            </a:r>
          </a:p>
        </p:txBody>
      </p:sp>
      <p:sp>
        <p:nvSpPr>
          <p:cNvPr id="4" name="Text Placeholder 3"/>
          <p:cNvSpPr>
            <a:spLocks noGrp="1"/>
          </p:cNvSpPr>
          <p:nvPr>
            <p:ph type="body" sz="half" idx="2"/>
          </p:nvPr>
        </p:nvSpPr>
        <p:spPr>
          <a:xfrm>
            <a:off x="457200" y="2926080"/>
            <a:ext cx="3200400" cy="1962509"/>
          </a:xfrm>
        </p:spPr>
        <p:txBody>
          <a:bodyPr>
            <a:normAutofit fontScale="85000" lnSpcReduction="10000"/>
          </a:bodyPr>
          <a:lstStyle/>
          <a:p>
            <a:pPr marL="285750" indent="-285750">
              <a:buClr>
                <a:schemeClr val="bg1"/>
              </a:buClr>
              <a:buFont typeface="Wingdings" panose="05000000000000000000" pitchFamily="2" charset="2"/>
              <a:buChar char="Ø"/>
            </a:pPr>
            <a:r>
              <a:rPr lang="en-US" dirty="0">
                <a:latin typeface="Baskerville Old Face" panose="02020602080505020303" pitchFamily="18" charset="0"/>
              </a:rPr>
              <a:t>Once you’ve located the deal you need to print, click on View to enter the car deal</a:t>
            </a:r>
          </a:p>
          <a:p>
            <a:pPr marL="285750" indent="-285750">
              <a:buClr>
                <a:schemeClr val="bg1"/>
              </a:buClr>
              <a:buFont typeface="Wingdings" panose="05000000000000000000" pitchFamily="2" charset="2"/>
              <a:buChar char="Ø"/>
            </a:pPr>
            <a:r>
              <a:rPr lang="en-US" dirty="0">
                <a:latin typeface="Baskerville Old Face" panose="02020602080505020303" pitchFamily="18" charset="0"/>
              </a:rPr>
              <a:t>You must be inside the deal in order to print</a:t>
            </a:r>
          </a:p>
          <a:p>
            <a:pPr marL="285750" indent="-285750">
              <a:buClr>
                <a:schemeClr val="bg1"/>
              </a:buClr>
              <a:buFont typeface="Wingdings" panose="05000000000000000000" pitchFamily="2" charset="2"/>
              <a:buChar char="Ø"/>
            </a:pPr>
            <a:r>
              <a:rPr lang="en-US" dirty="0">
                <a:latin typeface="Baskerville Old Face" panose="02020602080505020303" pitchFamily="18" charset="0"/>
              </a:rPr>
              <a:t>Deal must be in “Completed” status</a:t>
            </a:r>
          </a:p>
          <a:p>
            <a:pPr marL="285750" indent="-285750">
              <a:buClr>
                <a:schemeClr val="bg1"/>
              </a:buClr>
              <a:buFont typeface="Wingdings" panose="05000000000000000000" pitchFamily="2" charset="2"/>
              <a:buChar char="Ø"/>
            </a:pPr>
            <a:r>
              <a:rPr lang="en-US" dirty="0">
                <a:latin typeface="Baskerville Old Face" panose="02020602080505020303" pitchFamily="18" charset="0"/>
              </a:rPr>
              <a:t>Once in “Completed” status the “Print” button will appear inside the deal window</a:t>
            </a:r>
          </a:p>
          <a:p>
            <a:endParaRPr lang="en-US" dirty="0"/>
          </a:p>
        </p:txBody>
      </p:sp>
      <p:grpSp>
        <p:nvGrpSpPr>
          <p:cNvPr id="6" name="Group 5"/>
          <p:cNvGrpSpPr/>
          <p:nvPr/>
        </p:nvGrpSpPr>
        <p:grpSpPr>
          <a:xfrm>
            <a:off x="4080821" y="1484179"/>
            <a:ext cx="8119417" cy="2557813"/>
            <a:chOff x="4151869" y="547515"/>
            <a:chExt cx="8119417" cy="255781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869" y="547515"/>
              <a:ext cx="8119417" cy="2557813"/>
            </a:xfrm>
            <a:prstGeom prst="rect">
              <a:avLst/>
            </a:prstGeom>
          </p:spPr>
        </p:pic>
        <p:sp>
          <p:nvSpPr>
            <p:cNvPr id="16" name="Oval 15"/>
            <p:cNvSpPr/>
            <p:nvPr/>
          </p:nvSpPr>
          <p:spPr>
            <a:xfrm>
              <a:off x="6786510" y="754053"/>
              <a:ext cx="1216478" cy="344534"/>
            </a:xfrm>
            <a:prstGeom prst="ellipse">
              <a:avLst/>
            </a:prstGeom>
            <a:noFill/>
            <a:ln w="76200">
              <a:solidFill>
                <a:srgbClr val="FFFF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6819461" y="1950155"/>
              <a:ext cx="1216478" cy="344534"/>
            </a:xfrm>
            <a:prstGeom prst="ellipse">
              <a:avLst/>
            </a:prstGeom>
            <a:noFill/>
            <a:ln w="76200">
              <a:solidFill>
                <a:srgbClr val="FFFF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4072583" y="4166107"/>
            <a:ext cx="8127655" cy="2573209"/>
            <a:chOff x="4151869" y="3659105"/>
            <a:chExt cx="8127655" cy="257320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869" y="3659105"/>
              <a:ext cx="8127655" cy="2573209"/>
            </a:xfrm>
            <a:prstGeom prst="rect">
              <a:avLst/>
            </a:prstGeom>
          </p:spPr>
        </p:pic>
        <p:sp>
          <p:nvSpPr>
            <p:cNvPr id="19" name="Oval 18"/>
            <p:cNvSpPr/>
            <p:nvPr/>
          </p:nvSpPr>
          <p:spPr>
            <a:xfrm>
              <a:off x="6522896" y="3878440"/>
              <a:ext cx="1216478" cy="344534"/>
            </a:xfrm>
            <a:prstGeom prst="ellipse">
              <a:avLst/>
            </a:prstGeom>
            <a:noFill/>
            <a:ln w="76200">
              <a:solidFill>
                <a:srgbClr val="00B05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662276" y="5069825"/>
              <a:ext cx="1216478" cy="344534"/>
            </a:xfrm>
            <a:prstGeom prst="ellipse">
              <a:avLst/>
            </a:prstGeom>
            <a:noFill/>
            <a:ln w="76200">
              <a:solidFill>
                <a:srgbClr val="00B05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299" y="188365"/>
            <a:ext cx="61912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5152212" y="549498"/>
            <a:ext cx="1216478" cy="344534"/>
          </a:xfrm>
          <a:prstGeom prst="ellipse">
            <a:avLst/>
          </a:prstGeom>
          <a:noFill/>
          <a:ln w="76200">
            <a:solidFill>
              <a:schemeClr val="tx2">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4059321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Printing the Deal</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651" y="0"/>
            <a:ext cx="3896384" cy="6927911"/>
          </a:xfrm>
        </p:spPr>
      </p:pic>
      <p:sp>
        <p:nvSpPr>
          <p:cNvPr id="4" name="Text Placeholder 3"/>
          <p:cNvSpPr>
            <a:spLocks noGrp="1"/>
          </p:cNvSpPr>
          <p:nvPr>
            <p:ph type="body" sz="half" idx="2"/>
          </p:nvPr>
        </p:nvSpPr>
        <p:spPr/>
        <p:txBody>
          <a:bodyPr/>
          <a:lstStyle/>
          <a:p>
            <a:pPr marL="285750" indent="-285750">
              <a:buClr>
                <a:schemeClr val="bg1"/>
              </a:buClr>
              <a:buFont typeface="Wingdings" panose="05000000000000000000" pitchFamily="2" charset="2"/>
              <a:buChar char="Ø"/>
            </a:pPr>
            <a:r>
              <a:rPr lang="en-US" dirty="0">
                <a:latin typeface="Baskerville Old Face" panose="02020602080505020303" pitchFamily="18" charset="0"/>
              </a:rPr>
              <a:t>Click </a:t>
            </a:r>
            <a:r>
              <a:rPr lang="en-US" b="1" u="sng" dirty="0">
                <a:latin typeface="Baskerville Old Face" panose="02020602080505020303" pitchFamily="18" charset="0"/>
              </a:rPr>
              <a:t>Print </a:t>
            </a:r>
            <a:r>
              <a:rPr lang="en-US" dirty="0">
                <a:latin typeface="Baskerville Old Face" panose="02020602080505020303" pitchFamily="18" charset="0"/>
              </a:rPr>
              <a:t>&amp; a box with the forms will pop-up. </a:t>
            </a:r>
          </a:p>
          <a:p>
            <a:pPr>
              <a:buClr>
                <a:schemeClr val="bg1"/>
              </a:buClr>
            </a:pPr>
            <a:r>
              <a:rPr lang="en-US" dirty="0">
                <a:latin typeface="Baskerville Old Face" panose="02020602080505020303" pitchFamily="18" charset="0"/>
              </a:rPr>
              <a:t>      *pre-selected for your convenience</a:t>
            </a:r>
          </a:p>
          <a:p>
            <a:pPr marL="285750" indent="-285750">
              <a:buClr>
                <a:schemeClr val="bg1"/>
              </a:buClr>
              <a:buFont typeface="Wingdings" panose="05000000000000000000" pitchFamily="2" charset="2"/>
              <a:buChar char="Ø"/>
            </a:pPr>
            <a:r>
              <a:rPr lang="en-US" dirty="0">
                <a:latin typeface="Baskerville Old Face" panose="02020602080505020303" pitchFamily="18" charset="0"/>
              </a:rPr>
              <a:t>Press “Submit” to generate forms.  </a:t>
            </a:r>
          </a:p>
          <a:p>
            <a:r>
              <a:rPr lang="en-US" dirty="0"/>
              <a:t> </a:t>
            </a:r>
          </a:p>
          <a:p>
            <a:endParaRPr lang="en-US" dirty="0"/>
          </a:p>
        </p:txBody>
      </p:sp>
      <p:sp>
        <p:nvSpPr>
          <p:cNvPr id="6" name="Oval 5"/>
          <p:cNvSpPr/>
          <p:nvPr/>
        </p:nvSpPr>
        <p:spPr>
          <a:xfrm>
            <a:off x="5082521" y="5238620"/>
            <a:ext cx="1885950" cy="267047"/>
          </a:xfrm>
          <a:prstGeom prst="ellipse">
            <a:avLst/>
          </a:prstGeom>
          <a:noFill/>
          <a:ln w="28575"/>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86785" y="4488684"/>
            <a:ext cx="2106386" cy="253916"/>
          </a:xfrm>
          <a:prstGeom prst="rect">
            <a:avLst/>
          </a:prstGeom>
          <a:noFill/>
        </p:spPr>
        <p:txBody>
          <a:bodyPr wrap="square" rtlCol="0">
            <a:spAutoFit/>
          </a:bodyPr>
          <a:lstStyle/>
          <a:p>
            <a:r>
              <a:rPr lang="en-US" sz="1050" dirty="0"/>
              <a:t>Check this box if there is a Cosigner</a:t>
            </a:r>
          </a:p>
        </p:txBody>
      </p:sp>
      <p:cxnSp>
        <p:nvCxnSpPr>
          <p:cNvPr id="9" name="Elbow Connector 8"/>
          <p:cNvCxnSpPr>
            <a:endCxn id="7" idx="1"/>
          </p:cNvCxnSpPr>
          <p:nvPr/>
        </p:nvCxnSpPr>
        <p:spPr>
          <a:xfrm flipV="1">
            <a:off x="7122932" y="4615642"/>
            <a:ext cx="2463853" cy="754260"/>
          </a:xfrm>
          <a:prstGeom prst="bentConnector3">
            <a:avLst>
              <a:gd name="adj1" fmla="val 50000"/>
            </a:avLst>
          </a:prstGeom>
          <a:ln w="28575">
            <a:solidFill>
              <a:schemeClr val="accent1">
                <a:lumMod val="75000"/>
              </a:schemeClr>
            </a:solidFill>
            <a:headEnd type="triangle"/>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4396835" y="6492875"/>
            <a:ext cx="4648200" cy="365125"/>
          </a:xfrm>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302636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p:nvPr/>
        </p:nvPicPr>
        <p:blipFill>
          <a:blip r:embed="rId2">
            <a:extLst>
              <a:ext uri="{28A0092B-C50C-407E-A947-70E740481C1C}">
                <a14:useLocalDpi xmlns:a14="http://schemas.microsoft.com/office/drawing/2010/main" val="0"/>
              </a:ext>
            </a:extLst>
          </a:blip>
          <a:srcRect/>
          <a:stretch>
            <a:fillRect/>
          </a:stretch>
        </p:blipFill>
        <p:spPr bwMode="auto">
          <a:xfrm>
            <a:off x="294049" y="2003696"/>
            <a:ext cx="5937885" cy="3944620"/>
          </a:xfrm>
          <a:prstGeom prst="rect">
            <a:avLst/>
          </a:prstGeom>
          <a:noFill/>
          <a:ln>
            <a:noFill/>
          </a:ln>
        </p:spPr>
      </p:pic>
      <p:pic>
        <p:nvPicPr>
          <p:cNvPr id="17" name="Picture 16"/>
          <p:cNvPicPr>
            <a:picLocks noChangeAspect="1"/>
          </p:cNvPicPr>
          <p:nvPr/>
        </p:nvPicPr>
        <p:blipFill>
          <a:blip r:embed="rId3"/>
          <a:stretch>
            <a:fillRect/>
          </a:stretch>
        </p:blipFill>
        <p:spPr>
          <a:xfrm>
            <a:off x="6123211" y="2036356"/>
            <a:ext cx="5840053" cy="3662315"/>
          </a:xfrm>
          <a:prstGeom prst="rect">
            <a:avLst/>
          </a:prstGeom>
        </p:spPr>
      </p:pic>
      <p:sp>
        <p:nvSpPr>
          <p:cNvPr id="19" name="TextBox 18"/>
          <p:cNvSpPr txBox="1"/>
          <p:nvPr/>
        </p:nvSpPr>
        <p:spPr>
          <a:xfrm>
            <a:off x="3034393" y="58029"/>
            <a:ext cx="6123214" cy="830997"/>
          </a:xfrm>
          <a:prstGeom prst="rect">
            <a:avLst/>
          </a:prstGeom>
          <a:noFill/>
        </p:spPr>
        <p:txBody>
          <a:bodyPr wrap="square" rtlCol="0" anchor="ctr" anchorCtr="1">
            <a:spAutoFit/>
          </a:bodyPr>
          <a:lstStyle/>
          <a:p>
            <a:r>
              <a:rPr lang="en-US" sz="4800" dirty="0">
                <a:solidFill>
                  <a:schemeClr val="accent2"/>
                </a:solidFill>
              </a:rPr>
              <a:t>Vantage Finance Forms</a:t>
            </a: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1879506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73712"/>
          </a:xfrm>
        </p:spPr>
        <p:txBody>
          <a:bodyPr>
            <a:normAutofit/>
          </a:bodyPr>
          <a:lstStyle/>
          <a:p>
            <a:r>
              <a:rPr lang="en-US" sz="4400" dirty="0">
                <a:solidFill>
                  <a:schemeClr val="accent2"/>
                </a:solidFill>
                <a:latin typeface="Baskerville Old Face" panose="02020602080505020303" pitchFamily="18" charset="0"/>
              </a:rPr>
              <a:t>Printing Trouble Shooting</a:t>
            </a:r>
          </a:p>
        </p:txBody>
      </p:sp>
      <p:sp>
        <p:nvSpPr>
          <p:cNvPr id="3" name="Text Placeholder 2"/>
          <p:cNvSpPr>
            <a:spLocks noGrp="1"/>
          </p:cNvSpPr>
          <p:nvPr>
            <p:ph type="body" idx="1"/>
          </p:nvPr>
        </p:nvSpPr>
        <p:spPr>
          <a:xfrm>
            <a:off x="321183" y="4306362"/>
            <a:ext cx="5192453" cy="1397764"/>
          </a:xfrm>
        </p:spPr>
        <p:txBody>
          <a:bodyPr>
            <a:noAutofit/>
          </a:bodyPr>
          <a:lstStyle/>
          <a:p>
            <a:r>
              <a:rPr lang="en-US" sz="1300" dirty="0">
                <a:solidFill>
                  <a:schemeClr val="tx1"/>
                </a:solidFill>
              </a:rPr>
              <a:t>Forms should pop up quickly, however if it keeps thinking/processing, check for pop-up blockers, or hold down the control button on your key board and hit submit again.  If you find it is a pop-up blocker, select “always allow”   pop-ups for this site so that these issues will not occur in the future.</a:t>
            </a:r>
          </a:p>
        </p:txBody>
      </p:sp>
      <p:sp>
        <p:nvSpPr>
          <p:cNvPr id="5" name="Text Placeholder 4"/>
          <p:cNvSpPr>
            <a:spLocks noGrp="1"/>
          </p:cNvSpPr>
          <p:nvPr>
            <p:ph type="body" sz="quarter" idx="3"/>
          </p:nvPr>
        </p:nvSpPr>
        <p:spPr>
          <a:xfrm>
            <a:off x="7236599" y="1649246"/>
            <a:ext cx="4937760" cy="1327417"/>
          </a:xfrm>
        </p:spPr>
        <p:txBody>
          <a:bodyPr>
            <a:normAutofit/>
          </a:bodyPr>
          <a:lstStyle/>
          <a:p>
            <a:r>
              <a:rPr lang="en-US" sz="1300" dirty="0">
                <a:solidFill>
                  <a:schemeClr val="tx1"/>
                </a:solidFill>
              </a:rPr>
              <a:t>The forms will generate in a PDF file format. Print all of the forms, have customers sign, make copies for dealership and customer, collect all of the requested stipulations, fax into Vantage Finance,  and send ALL of the original signatures &amp; documents to Vantage Finance for funding.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14322" t="29112" r="14890" b="5458"/>
          <a:stretch>
            <a:fillRect/>
          </a:stretch>
        </p:blipFill>
        <p:spPr bwMode="auto">
          <a:xfrm>
            <a:off x="408734" y="1060316"/>
            <a:ext cx="5842203" cy="3453318"/>
          </a:xfrm>
          <a:prstGeom prst="rect">
            <a:avLst/>
          </a:prstGeom>
          <a:no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b="5959"/>
          <a:stretch>
            <a:fillRect/>
          </a:stretch>
        </p:blipFill>
        <p:spPr bwMode="auto">
          <a:xfrm>
            <a:off x="6343650" y="2842728"/>
            <a:ext cx="5827762" cy="3341811"/>
          </a:xfrm>
          <a:prstGeom prst="rect">
            <a:avLst/>
          </a:prstGeom>
          <a:no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4081723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Trouble Shooting Pop-Up Blockers</a:t>
            </a:r>
          </a:p>
        </p:txBody>
      </p:sp>
      <p:sp>
        <p:nvSpPr>
          <p:cNvPr id="4" name="Text Placeholder 3"/>
          <p:cNvSpPr>
            <a:spLocks noGrp="1"/>
          </p:cNvSpPr>
          <p:nvPr>
            <p:ph type="body" sz="half" idx="2"/>
          </p:nvPr>
        </p:nvSpPr>
        <p:spPr/>
        <p:txBody>
          <a:bodyPr/>
          <a:lstStyle/>
          <a:p>
            <a:r>
              <a:rPr lang="en-US" dirty="0">
                <a:latin typeface="Baskerville Old Face" panose="02020602080505020303" pitchFamily="18" charset="0"/>
              </a:rPr>
              <a:t>Often times a pop-up blocker is the culprit in preventing forms, or bureaus from generating. </a:t>
            </a:r>
          </a:p>
          <a:p>
            <a:r>
              <a:rPr lang="en-US" dirty="0">
                <a:latin typeface="Baskerville Old Face" panose="02020602080505020303" pitchFamily="18" charset="0"/>
              </a:rPr>
              <a:t>In the Google Chrome browser, look for a red X to indicate if a pop-up blocker is turned on.  </a:t>
            </a:r>
          </a:p>
          <a:p>
            <a:r>
              <a:rPr lang="en-US" dirty="0">
                <a:latin typeface="Baskerville Old Face" panose="02020602080505020303" pitchFamily="18" charset="0"/>
              </a:rPr>
              <a:t>Simply click on the red X in the top right hand corner of your browser, select “Always Allow” and click “Done”.  </a:t>
            </a:r>
          </a:p>
          <a:p>
            <a:r>
              <a:rPr lang="en-US" dirty="0">
                <a:latin typeface="Baskerville Old Face" panose="02020602080505020303" pitchFamily="18" charset="0"/>
              </a:rPr>
              <a:t>This should eliminate future issues.  If issues persist call Vantage.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482" y="1457997"/>
            <a:ext cx="5963768" cy="2936165"/>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3870677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241" y="2530189"/>
            <a:ext cx="4298052" cy="3635055"/>
          </a:xfrm>
          <a:prstGeom prst="rect">
            <a:avLst/>
          </a:prstGeom>
        </p:spPr>
      </p:pic>
      <p:sp>
        <p:nvSpPr>
          <p:cNvPr id="2" name="Title 1"/>
          <p:cNvSpPr>
            <a:spLocks noGrp="1"/>
          </p:cNvSpPr>
          <p:nvPr>
            <p:ph type="title"/>
          </p:nvPr>
        </p:nvSpPr>
        <p:spPr>
          <a:xfrm>
            <a:off x="457200" y="594359"/>
            <a:ext cx="3200400" cy="1225511"/>
          </a:xfrm>
        </p:spPr>
        <p:txBody>
          <a:bodyPr/>
          <a:lstStyle/>
          <a:p>
            <a:r>
              <a:rPr lang="en-US" dirty="0">
                <a:latin typeface="Baskerville Old Face" panose="02020602080505020303" pitchFamily="18" charset="0"/>
              </a:rPr>
              <a:t>Google Chrome Clearing History</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325" y="1739694"/>
            <a:ext cx="3520745" cy="5044877"/>
          </a:xfrm>
          <a:prstGeom prst="rect">
            <a:avLst/>
          </a:prstGeom>
        </p:spPr>
      </p:pic>
      <p:sp>
        <p:nvSpPr>
          <p:cNvPr id="4" name="Text Placeholder 3"/>
          <p:cNvSpPr>
            <a:spLocks noGrp="1"/>
          </p:cNvSpPr>
          <p:nvPr>
            <p:ph type="body" sz="half" idx="2"/>
          </p:nvPr>
        </p:nvSpPr>
        <p:spPr>
          <a:xfrm>
            <a:off x="457200" y="1819870"/>
            <a:ext cx="3200400" cy="4485334"/>
          </a:xfrm>
        </p:spPr>
        <p:txBody>
          <a:bodyPr>
            <a:normAutofit lnSpcReduction="10000"/>
          </a:bodyPr>
          <a:lstStyle/>
          <a:p>
            <a:r>
              <a:rPr lang="en-US" dirty="0">
                <a:latin typeface="Baskerville Old Face" panose="02020602080505020303" pitchFamily="18" charset="0"/>
              </a:rPr>
              <a:t>If you ever have a problem, sometimes clearing your browser history may resolve the issue.  </a:t>
            </a:r>
          </a:p>
          <a:p>
            <a:r>
              <a:rPr lang="en-US" dirty="0">
                <a:latin typeface="Baskerville Old Face" panose="02020602080505020303" pitchFamily="18" charset="0"/>
              </a:rPr>
              <a:t>Please follow these steps to clear you browser history:</a:t>
            </a:r>
          </a:p>
          <a:p>
            <a:r>
              <a:rPr lang="en-US" dirty="0">
                <a:latin typeface="Baskerville Old Face" panose="02020602080505020303" pitchFamily="18" charset="0"/>
              </a:rPr>
              <a:t>In your Google Chrome browser, click on the 3 horizontal bars stacked on top of each other in the top right hand corner of your screen. </a:t>
            </a:r>
          </a:p>
          <a:p>
            <a:r>
              <a:rPr lang="en-US" dirty="0">
                <a:latin typeface="Baskerville Old Face" panose="02020602080505020303" pitchFamily="18" charset="0"/>
              </a:rPr>
              <a:t>Select “History”</a:t>
            </a:r>
          </a:p>
          <a:p>
            <a:r>
              <a:rPr lang="en-US" dirty="0">
                <a:latin typeface="Baskerville Old Face" panose="02020602080505020303" pitchFamily="18" charset="0"/>
              </a:rPr>
              <a:t>Select “Clear Browsing History”</a:t>
            </a:r>
          </a:p>
          <a:p>
            <a:r>
              <a:rPr lang="en-US" dirty="0">
                <a:latin typeface="Baskerville Old Face" panose="02020602080505020303" pitchFamily="18" charset="0"/>
              </a:rPr>
              <a:t>Check all boxes, Except “Clear Saved Passwords”</a:t>
            </a:r>
          </a:p>
          <a:p>
            <a:r>
              <a:rPr lang="en-US" dirty="0">
                <a:latin typeface="Baskerville Old Face" panose="02020602080505020303" pitchFamily="18" charset="0"/>
              </a:rPr>
              <a:t>Clear Data from “beginning of time”</a:t>
            </a:r>
          </a:p>
          <a:p>
            <a:r>
              <a:rPr lang="en-US" dirty="0">
                <a:latin typeface="Baskerville Old Face" panose="02020602080505020303" pitchFamily="18" charset="0"/>
              </a:rPr>
              <a:t>Select “Clear Browsing” </a:t>
            </a:r>
          </a:p>
          <a:p>
            <a:r>
              <a:rPr lang="en-US" dirty="0">
                <a:latin typeface="Baskerville Old Face" panose="02020602080505020303" pitchFamily="18" charset="0"/>
              </a:rPr>
              <a:t> </a:t>
            </a:r>
          </a:p>
          <a:p>
            <a:endParaRPr lang="en-US" dirty="0">
              <a:latin typeface="Baskerville Old Face" panose="02020602080505020303" pitchFamily="18" charset="0"/>
            </a:endParaRPr>
          </a:p>
        </p:txBody>
      </p:sp>
      <p:sp>
        <p:nvSpPr>
          <p:cNvPr id="6" name="Right Arrow 5"/>
          <p:cNvSpPr/>
          <p:nvPr/>
        </p:nvSpPr>
        <p:spPr>
          <a:xfrm rot="10800000">
            <a:off x="5432262" y="4679097"/>
            <a:ext cx="1280490" cy="444844"/>
          </a:xfrm>
          <a:prstGeom prst="rightArrow">
            <a:avLst/>
          </a:prstGeom>
          <a:noFill/>
          <a:ln w="28575">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052174" y="1603499"/>
            <a:ext cx="914400" cy="914400"/>
          </a:xfrm>
          <a:prstGeom prst="ellipse">
            <a:avLst/>
          </a:prstGeom>
          <a:noFill/>
          <a:ln w="28575">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4681" y="177712"/>
            <a:ext cx="6490113" cy="1328175"/>
          </a:xfrm>
          <a:prstGeom prst="rect">
            <a:avLst/>
          </a:prstGeom>
        </p:spPr>
      </p:pic>
      <p:sp>
        <p:nvSpPr>
          <p:cNvPr id="10" name="Rectangle 9"/>
          <p:cNvSpPr/>
          <p:nvPr/>
        </p:nvSpPr>
        <p:spPr>
          <a:xfrm>
            <a:off x="6415948" y="859323"/>
            <a:ext cx="1543050" cy="424543"/>
          </a:xfrm>
          <a:prstGeom prst="rect">
            <a:avLst/>
          </a:prstGeom>
          <a:noFill/>
          <a:ln w="28575">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096140" y="1594569"/>
            <a:ext cx="535724" cy="923330"/>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2" name="Rectangle 11"/>
          <p:cNvSpPr/>
          <p:nvPr/>
        </p:nvSpPr>
        <p:spPr>
          <a:xfrm>
            <a:off x="5804644" y="4256760"/>
            <a:ext cx="535724" cy="923330"/>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
        <p:nvSpPr>
          <p:cNvPr id="13" name="Rectangle 12"/>
          <p:cNvSpPr/>
          <p:nvPr/>
        </p:nvSpPr>
        <p:spPr>
          <a:xfrm>
            <a:off x="7565016" y="213347"/>
            <a:ext cx="535724" cy="923330"/>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
        <p:nvSpPr>
          <p:cNvPr id="14" name="Rounded Rectangle 13"/>
          <p:cNvSpPr/>
          <p:nvPr/>
        </p:nvSpPr>
        <p:spPr>
          <a:xfrm>
            <a:off x="9993086" y="5392768"/>
            <a:ext cx="1355271" cy="484069"/>
          </a:xfrm>
          <a:prstGeom prst="roundRect">
            <a:avLst/>
          </a:prstGeom>
          <a:noFill/>
          <a:ln w="28575">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0812633" y="4890497"/>
            <a:ext cx="535724" cy="923330"/>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8708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37" y="594358"/>
            <a:ext cx="3612017" cy="3477911"/>
          </a:xfrm>
        </p:spPr>
        <p:txBody>
          <a:bodyPr anchor="ctr">
            <a:normAutofit/>
          </a:bodyPr>
          <a:lstStyle/>
          <a:p>
            <a:pPr algn="ctr"/>
            <a:r>
              <a:rPr lang="en-US" dirty="0"/>
              <a:t>Vantage Finance</a:t>
            </a:r>
            <a:r>
              <a:rPr lang="en-US" dirty="0">
                <a:latin typeface="Baskerville Old Face" panose="02020602080505020303" pitchFamily="18" charset="0"/>
              </a:rPr>
              <a:t/>
            </a:r>
            <a:br>
              <a:rPr lang="en-US" dirty="0">
                <a:latin typeface="Baskerville Old Face" panose="02020602080505020303" pitchFamily="18" charset="0"/>
              </a:rPr>
            </a:br>
            <a:endParaRPr lang="en-US" dirty="0">
              <a:latin typeface="Baskerville Old Face" panose="02020602080505020303" pitchFamily="18" charset="0"/>
            </a:endParaRPr>
          </a:p>
        </p:txBody>
      </p:sp>
      <p:sp>
        <p:nvSpPr>
          <p:cNvPr id="6" name="TextBox 5"/>
          <p:cNvSpPr txBox="1"/>
          <p:nvPr/>
        </p:nvSpPr>
        <p:spPr>
          <a:xfrm>
            <a:off x="4669277" y="6167335"/>
            <a:ext cx="6264612" cy="428017"/>
          </a:xfrm>
          <a:prstGeom prst="rect">
            <a:avLst/>
          </a:prstGeom>
          <a:noFill/>
        </p:spPr>
        <p:txBody>
          <a:bodyPr wrap="square" rtlCol="0">
            <a:spAutoFit/>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6758" y="963285"/>
            <a:ext cx="4627443" cy="4537152"/>
          </a:xfrm>
          <a:prstGeom prst="rect">
            <a:avLst/>
          </a:prstGeom>
        </p:spPr>
      </p:pic>
      <p:sp>
        <p:nvSpPr>
          <p:cNvPr id="3" name="TextBox 2"/>
          <p:cNvSpPr txBox="1"/>
          <p:nvPr/>
        </p:nvSpPr>
        <p:spPr>
          <a:xfrm>
            <a:off x="616689" y="2764465"/>
            <a:ext cx="3221665" cy="2308324"/>
          </a:xfrm>
          <a:prstGeom prst="rect">
            <a:avLst/>
          </a:prstGeom>
          <a:noFill/>
        </p:spPr>
        <p:txBody>
          <a:bodyPr wrap="square" rtlCol="0">
            <a:spAutoFit/>
          </a:bodyPr>
          <a:lstStyle/>
          <a:p>
            <a:r>
              <a:rPr lang="en-US" dirty="0" smtClean="0">
                <a:solidFill>
                  <a:schemeClr val="bg1"/>
                </a:solidFill>
                <a:latin typeface="+mj-lt"/>
              </a:rPr>
              <a:t>1812 N. 203</a:t>
            </a:r>
            <a:r>
              <a:rPr lang="en-US" baseline="30000" dirty="0" smtClean="0">
                <a:solidFill>
                  <a:schemeClr val="bg1"/>
                </a:solidFill>
                <a:latin typeface="+mj-lt"/>
              </a:rPr>
              <a:t>rd</a:t>
            </a:r>
            <a:r>
              <a:rPr lang="en-US" dirty="0" smtClean="0">
                <a:solidFill>
                  <a:schemeClr val="bg1"/>
                </a:solidFill>
                <a:latin typeface="+mj-lt"/>
              </a:rPr>
              <a:t> Street</a:t>
            </a:r>
            <a:br>
              <a:rPr lang="en-US" dirty="0" smtClean="0">
                <a:solidFill>
                  <a:schemeClr val="bg1"/>
                </a:solidFill>
                <a:latin typeface="+mj-lt"/>
              </a:rPr>
            </a:br>
            <a:r>
              <a:rPr lang="en-US" dirty="0" smtClean="0">
                <a:solidFill>
                  <a:schemeClr val="bg1"/>
                </a:solidFill>
                <a:latin typeface="+mj-lt"/>
              </a:rPr>
              <a:t>Elkhorn, </a:t>
            </a:r>
            <a:r>
              <a:rPr lang="en-US" dirty="0">
                <a:solidFill>
                  <a:schemeClr val="bg1"/>
                </a:solidFill>
                <a:latin typeface="+mj-lt"/>
              </a:rPr>
              <a:t>NE </a:t>
            </a:r>
            <a:r>
              <a:rPr lang="en-US" dirty="0" smtClean="0">
                <a:solidFill>
                  <a:schemeClr val="bg1"/>
                </a:solidFill>
                <a:latin typeface="+mj-lt"/>
              </a:rPr>
              <a:t>68022</a:t>
            </a:r>
            <a:r>
              <a:rPr lang="en-US" dirty="0">
                <a:solidFill>
                  <a:schemeClr val="bg1"/>
                </a:solidFill>
                <a:latin typeface="+mj-lt"/>
              </a:rPr>
              <a:t/>
            </a:r>
            <a:br>
              <a:rPr lang="en-US" dirty="0">
                <a:solidFill>
                  <a:schemeClr val="bg1"/>
                </a:solidFill>
                <a:latin typeface="+mj-lt"/>
              </a:rPr>
            </a:br>
            <a:r>
              <a:rPr lang="en-US" dirty="0">
                <a:solidFill>
                  <a:schemeClr val="bg1"/>
                </a:solidFill>
                <a:latin typeface="+mj-lt"/>
              </a:rPr>
              <a:t>P: 402-315-3329</a:t>
            </a:r>
            <a:br>
              <a:rPr lang="en-US" dirty="0">
                <a:solidFill>
                  <a:schemeClr val="bg1"/>
                </a:solidFill>
                <a:latin typeface="+mj-lt"/>
              </a:rPr>
            </a:br>
            <a:r>
              <a:rPr lang="en-US" dirty="0">
                <a:solidFill>
                  <a:schemeClr val="bg1"/>
                </a:solidFill>
                <a:latin typeface="+mj-lt"/>
              </a:rPr>
              <a:t>F: 888-315-1823</a:t>
            </a:r>
            <a:br>
              <a:rPr lang="en-US" dirty="0">
                <a:solidFill>
                  <a:schemeClr val="bg1"/>
                </a:solidFill>
                <a:latin typeface="+mj-lt"/>
              </a:rPr>
            </a:br>
            <a:r>
              <a:rPr lang="en-US" dirty="0">
                <a:solidFill>
                  <a:schemeClr val="bg1"/>
                </a:solidFill>
                <a:latin typeface="+mj-lt"/>
                <a:hlinkClick r:id="rId3"/>
              </a:rPr>
              <a:t>info@vantagefinance.com</a:t>
            </a:r>
            <a:r>
              <a:rPr lang="en-US" dirty="0">
                <a:solidFill>
                  <a:schemeClr val="bg1"/>
                </a:solidFill>
                <a:latin typeface="+mj-lt"/>
              </a:rPr>
              <a:t/>
            </a:r>
            <a:br>
              <a:rPr lang="en-US" dirty="0">
                <a:solidFill>
                  <a:schemeClr val="bg1"/>
                </a:solidFill>
                <a:latin typeface="+mj-lt"/>
              </a:rPr>
            </a:br>
            <a:r>
              <a:rPr lang="en-US" dirty="0">
                <a:solidFill>
                  <a:schemeClr val="bg1"/>
                </a:solidFill>
                <a:latin typeface="+mj-lt"/>
                <a:hlinkClick r:id="rId4"/>
              </a:rPr>
              <a:t>www.vantagefinance.com</a:t>
            </a:r>
            <a:endParaRPr lang="en-US" dirty="0">
              <a:solidFill>
                <a:schemeClr val="bg1"/>
              </a:solidFill>
              <a:latin typeface="+mj-lt"/>
            </a:endParaRPr>
          </a:p>
          <a:p>
            <a:r>
              <a:rPr lang="en-US" dirty="0">
                <a:latin typeface="Baskerville Old Face" panose="02020602080505020303" pitchFamily="18" charset="0"/>
              </a:rPr>
              <a:t/>
            </a:r>
            <a:br>
              <a:rPr lang="en-US" dirty="0">
                <a:latin typeface="Baskerville Old Face" panose="02020602080505020303" pitchFamily="18" charset="0"/>
              </a:rPr>
            </a:b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291731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0884"/>
            <a:ext cx="10058400" cy="1250367"/>
          </a:xfrm>
        </p:spPr>
        <p:txBody>
          <a:bodyPr anchor="ctr">
            <a:normAutofit/>
          </a:bodyPr>
          <a:lstStyle/>
          <a:p>
            <a:r>
              <a:rPr lang="en-US" sz="4400" dirty="0">
                <a:solidFill>
                  <a:schemeClr val="accent2"/>
                </a:solidFill>
                <a:latin typeface="Baskerville Old Face" panose="02020602080505020303" pitchFamily="18" charset="0"/>
              </a:rPr>
              <a:t>Becoming a Partner</a:t>
            </a:r>
            <a:r>
              <a:rPr lang="en-US" dirty="0"/>
              <a:t/>
            </a:r>
            <a:br>
              <a:rPr lang="en-US" dirty="0"/>
            </a:br>
            <a:r>
              <a:rPr lang="en-US" sz="2000" dirty="0">
                <a:solidFill>
                  <a:schemeClr val="tx1"/>
                </a:solidFill>
              </a:rPr>
              <a:t>We don’t just provide you with an approval, we’re there from credit application to lien perfection!</a:t>
            </a:r>
          </a:p>
        </p:txBody>
      </p:sp>
      <p:sp>
        <p:nvSpPr>
          <p:cNvPr id="3" name="Content Placeholder 2"/>
          <p:cNvSpPr>
            <a:spLocks noGrp="1"/>
          </p:cNvSpPr>
          <p:nvPr>
            <p:ph idx="1"/>
          </p:nvPr>
        </p:nvSpPr>
        <p:spPr>
          <a:xfrm>
            <a:off x="1097280" y="2195931"/>
            <a:ext cx="4048652" cy="3397475"/>
          </a:xfrm>
        </p:spPr>
        <p:txBody>
          <a:bodyPr>
            <a:normAutofit fontScale="85000" lnSpcReduction="20000"/>
          </a:bodyPr>
          <a:lstStyle/>
          <a:p>
            <a:pPr>
              <a:buClr>
                <a:schemeClr val="accent2">
                  <a:lumMod val="75000"/>
                </a:schemeClr>
              </a:buClr>
              <a:buFont typeface="Wingdings" panose="05000000000000000000" pitchFamily="2" charset="2"/>
              <a:buChar char="v"/>
            </a:pPr>
            <a:r>
              <a:rPr lang="en-US" dirty="0" smtClean="0"/>
              <a:t>24 hour access to the Vantage Finance Portal</a:t>
            </a:r>
          </a:p>
          <a:p>
            <a:pPr>
              <a:buClr>
                <a:schemeClr val="accent2">
                  <a:lumMod val="75000"/>
                </a:schemeClr>
              </a:buClr>
              <a:buFont typeface="Wingdings" panose="05000000000000000000" pitchFamily="2" charset="2"/>
              <a:buChar char="v"/>
            </a:pPr>
            <a:r>
              <a:rPr lang="en-US" dirty="0" smtClean="0"/>
              <a:t>Only $49 </a:t>
            </a:r>
            <a:r>
              <a:rPr lang="en-US" dirty="0"/>
              <a:t>Monthly </a:t>
            </a:r>
            <a:r>
              <a:rPr lang="en-US" dirty="0" smtClean="0"/>
              <a:t>Fee!</a:t>
            </a:r>
            <a:endParaRPr lang="en-US" dirty="0"/>
          </a:p>
          <a:p>
            <a:pPr>
              <a:buClr>
                <a:schemeClr val="accent2">
                  <a:lumMod val="75000"/>
                </a:schemeClr>
              </a:buClr>
              <a:buFont typeface="Wingdings" panose="05000000000000000000" pitchFamily="2" charset="2"/>
              <a:buChar char="v"/>
            </a:pPr>
            <a:r>
              <a:rPr lang="en-US" dirty="0"/>
              <a:t>Dealer May Earn Back End Profits!  The more deals you do, the more backend you earn! </a:t>
            </a:r>
          </a:p>
          <a:p>
            <a:pPr>
              <a:buClr>
                <a:schemeClr val="accent2">
                  <a:lumMod val="75000"/>
                </a:schemeClr>
              </a:buClr>
              <a:buFont typeface="Wingdings" panose="05000000000000000000" pitchFamily="2" charset="2"/>
              <a:buChar char="v"/>
            </a:pPr>
            <a:r>
              <a:rPr lang="en-US" dirty="0"/>
              <a:t>Dealer Retains 100% of Front End less a $239 Vantage Fee &amp; Lender acq. Fee if deal funds</a:t>
            </a:r>
          </a:p>
          <a:p>
            <a:pPr>
              <a:buClr>
                <a:schemeClr val="accent2">
                  <a:lumMod val="75000"/>
                </a:schemeClr>
              </a:buClr>
              <a:buFont typeface="Wingdings" panose="05000000000000000000" pitchFamily="2" charset="2"/>
              <a:buChar char="v"/>
            </a:pPr>
            <a:r>
              <a:rPr lang="en-US" dirty="0"/>
              <a:t>ACH Funding – Get YOUR money Faster!</a:t>
            </a:r>
          </a:p>
          <a:p>
            <a:pPr>
              <a:buClr>
                <a:schemeClr val="accent2">
                  <a:lumMod val="75000"/>
                </a:schemeClr>
              </a:buClr>
              <a:buFont typeface="Wingdings" panose="05000000000000000000" pitchFamily="2" charset="2"/>
              <a:buChar char="v"/>
            </a:pPr>
            <a:r>
              <a:rPr lang="en-US" dirty="0"/>
              <a:t>Access to all of Vantage’s point of sale Lenders </a:t>
            </a:r>
          </a:p>
          <a:p>
            <a:endParaRPr lang="en-US" dirty="0"/>
          </a:p>
          <a:p>
            <a:pPr marL="0" indent="0">
              <a:buNone/>
            </a:pPr>
            <a:endParaRPr lang="en-US" dirty="0"/>
          </a:p>
          <a:p>
            <a:endParaRPr lang="en-US" dirty="0"/>
          </a:p>
        </p:txBody>
      </p:sp>
      <p:sp>
        <p:nvSpPr>
          <p:cNvPr id="5" name="TextBox 4"/>
          <p:cNvSpPr txBox="1"/>
          <p:nvPr/>
        </p:nvSpPr>
        <p:spPr>
          <a:xfrm>
            <a:off x="5968093" y="2195931"/>
            <a:ext cx="5568911" cy="2694071"/>
          </a:xfrm>
          <a:prstGeom prst="rect">
            <a:avLst/>
          </a:prstGeom>
          <a:noFill/>
        </p:spPr>
        <p:txBody>
          <a:bodyPr wrap="square" rtlCol="0">
            <a:spAutoFit/>
          </a:bodyPr>
          <a:lstStyle/>
          <a:p>
            <a:pPr marL="91440" indent="-91440">
              <a:lnSpc>
                <a:spcPct val="90000"/>
              </a:lnSpc>
              <a:spcBef>
                <a:spcPts val="1200"/>
              </a:spcBef>
              <a:spcAft>
                <a:spcPts val="200"/>
              </a:spcAft>
              <a:buClr>
                <a:schemeClr val="accent2">
                  <a:lumMod val="75000"/>
                </a:schemeClr>
              </a:buClr>
              <a:buFont typeface="Wingdings" panose="05000000000000000000" pitchFamily="2" charset="2"/>
              <a:buChar char="v"/>
            </a:pPr>
            <a:r>
              <a:rPr lang="en-US" sz="1700" dirty="0">
                <a:solidFill>
                  <a:schemeClr val="tx1">
                    <a:lumMod val="75000"/>
                    <a:lumOff val="25000"/>
                  </a:schemeClr>
                </a:solidFill>
              </a:rPr>
              <a:t>Enjoy participating in yearly &amp; monthly promotions and bonuses that help you earn more!</a:t>
            </a:r>
          </a:p>
          <a:p>
            <a:pPr marL="91440" indent="-91440">
              <a:lnSpc>
                <a:spcPct val="90000"/>
              </a:lnSpc>
              <a:spcBef>
                <a:spcPts val="1200"/>
              </a:spcBef>
              <a:spcAft>
                <a:spcPts val="200"/>
              </a:spcAft>
              <a:buClr>
                <a:schemeClr val="accent2">
                  <a:lumMod val="75000"/>
                </a:schemeClr>
              </a:buClr>
              <a:buFont typeface="Wingdings" panose="05000000000000000000" pitchFamily="2" charset="2"/>
              <a:buChar char="v"/>
            </a:pPr>
            <a:r>
              <a:rPr lang="en-US" sz="1700" dirty="0">
                <a:solidFill>
                  <a:schemeClr val="tx1">
                    <a:lumMod val="75000"/>
                    <a:lumOff val="25000"/>
                  </a:schemeClr>
                </a:solidFill>
              </a:rPr>
              <a:t>Improved decisioning matrix for quicker turnaround and approval process </a:t>
            </a:r>
          </a:p>
          <a:p>
            <a:pPr marL="91440" indent="-91440">
              <a:lnSpc>
                <a:spcPct val="90000"/>
              </a:lnSpc>
              <a:spcBef>
                <a:spcPts val="1200"/>
              </a:spcBef>
              <a:spcAft>
                <a:spcPts val="200"/>
              </a:spcAft>
              <a:buClr>
                <a:schemeClr val="accent2">
                  <a:lumMod val="75000"/>
                </a:schemeClr>
              </a:buClr>
              <a:buFont typeface="Wingdings" panose="05000000000000000000" pitchFamily="2" charset="2"/>
              <a:buChar char="v"/>
            </a:pPr>
            <a:r>
              <a:rPr lang="en-US" sz="1700" dirty="0">
                <a:solidFill>
                  <a:schemeClr val="tx1">
                    <a:lumMod val="75000"/>
                    <a:lumOff val="25000"/>
                  </a:schemeClr>
                </a:solidFill>
              </a:rPr>
              <a:t>Full spectrum of lending sources. Access to prime, non-prime &amp; subprime lenders! </a:t>
            </a:r>
          </a:p>
          <a:p>
            <a:pPr marL="91440" indent="-91440">
              <a:lnSpc>
                <a:spcPct val="90000"/>
              </a:lnSpc>
              <a:spcBef>
                <a:spcPts val="1200"/>
              </a:spcBef>
              <a:spcAft>
                <a:spcPts val="200"/>
              </a:spcAft>
              <a:buClr>
                <a:schemeClr val="accent2">
                  <a:lumMod val="75000"/>
                </a:schemeClr>
              </a:buClr>
              <a:buFont typeface="Wingdings" panose="05000000000000000000" pitchFamily="2" charset="2"/>
              <a:buChar char="v"/>
            </a:pPr>
            <a:r>
              <a:rPr lang="en-US" sz="1700" dirty="0">
                <a:solidFill>
                  <a:schemeClr val="tx1">
                    <a:lumMod val="75000"/>
                    <a:lumOff val="25000"/>
                  </a:schemeClr>
                </a:solidFill>
              </a:rPr>
              <a:t>10 year old units OK!!! </a:t>
            </a:r>
          </a:p>
          <a:p>
            <a:pPr marL="91440" indent="-91440">
              <a:lnSpc>
                <a:spcPct val="90000"/>
              </a:lnSpc>
              <a:spcBef>
                <a:spcPts val="1200"/>
              </a:spcBef>
              <a:spcAft>
                <a:spcPts val="200"/>
              </a:spcAft>
              <a:buClr>
                <a:schemeClr val="accent2">
                  <a:lumMod val="75000"/>
                </a:schemeClr>
              </a:buClr>
              <a:buFont typeface="Wingdings" panose="05000000000000000000" pitchFamily="2" charset="2"/>
              <a:buChar char="v"/>
            </a:pPr>
            <a:r>
              <a:rPr lang="en-US" sz="1700" dirty="0">
                <a:solidFill>
                  <a:schemeClr val="tx1">
                    <a:lumMod val="75000"/>
                    <a:lumOff val="25000"/>
                  </a:schemeClr>
                </a:solidFill>
              </a:rPr>
              <a:t>Up to 140,000 miles OK!!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7486" y="5075874"/>
            <a:ext cx="1276350" cy="1251445"/>
          </a:xfrm>
          <a:prstGeom prst="rect">
            <a:avLst/>
          </a:prstGeom>
        </p:spPr>
      </p:pic>
      <p:sp>
        <p:nvSpPr>
          <p:cNvPr id="4" name="TextBox 3"/>
          <p:cNvSpPr txBox="1"/>
          <p:nvPr/>
        </p:nvSpPr>
        <p:spPr>
          <a:xfrm>
            <a:off x="5455138" y="5494215"/>
            <a:ext cx="3329354" cy="468923"/>
          </a:xfrm>
          <a:prstGeom prst="rect">
            <a:avLst/>
          </a:prstGeom>
          <a:noFill/>
        </p:spPr>
        <p:txBody>
          <a:bodyPr wrap="square" rtlCol="0">
            <a:spAutoFit/>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4CE482DC-2269-4F26-9D2A-7E44B1A4CD85}" type="slidenum">
              <a:rPr lang="en-US" smtClean="0"/>
              <a:t>4</a:t>
            </a:fld>
            <a:endParaRPr lang="en-US" dirty="0"/>
          </a:p>
        </p:txBody>
      </p:sp>
    </p:spTree>
    <p:extLst>
      <p:ext uri="{BB962C8B-B14F-4D97-AF65-F5344CB8AC3E}">
        <p14:creationId xmlns:p14="http://schemas.microsoft.com/office/powerpoint/2010/main" val="417500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1" name="AutoShape 7"/>
          <p:cNvCxnSpPr>
            <a:cxnSpLocks noChangeShapeType="1"/>
          </p:cNvCxnSpPr>
          <p:nvPr/>
        </p:nvCxnSpPr>
        <p:spPr bwMode="auto">
          <a:xfrm flipH="1">
            <a:off x="1950755" y="1936409"/>
            <a:ext cx="7221820" cy="1880619"/>
          </a:xfrm>
          <a:prstGeom prst="straightConnector1">
            <a:avLst/>
          </a:prstGeom>
          <a:noFill/>
          <a:ln w="76200" cap="rnd" algn="ctr">
            <a:solidFill>
              <a:srgbClr val="7DDF41"/>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028" name="AutoShape 4"/>
          <p:cNvCxnSpPr>
            <a:cxnSpLocks noChangeShapeType="1"/>
          </p:cNvCxnSpPr>
          <p:nvPr/>
        </p:nvCxnSpPr>
        <p:spPr bwMode="auto">
          <a:xfrm flipH="1" flipV="1">
            <a:off x="1301750" y="395288"/>
            <a:ext cx="831850" cy="1587"/>
          </a:xfrm>
          <a:prstGeom prst="straightConnector1">
            <a:avLst/>
          </a:prstGeom>
          <a:noFill/>
          <a:ln w="76200" cap="rnd" algn="ctr">
            <a:solidFill>
              <a:srgbClr val="7DDF41"/>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0" name="AutoShape 5"/>
          <p:cNvSpPr>
            <a:spLocks noChangeArrowheads="1"/>
          </p:cNvSpPr>
          <p:nvPr/>
        </p:nvSpPr>
        <p:spPr bwMode="auto">
          <a:xfrm>
            <a:off x="124920" y="89693"/>
            <a:ext cx="1562100" cy="581025"/>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1.  </a:t>
            </a:r>
            <a:r>
              <a:rPr kumimoji="0" lang="en-US" altLang="en-US" sz="1300" b="1" i="0" u="none" strike="noStrike" cap="none" normalizeH="0" baseline="0" dirty="0">
                <a:ln>
                  <a:noFill/>
                </a:ln>
                <a:solidFill>
                  <a:srgbClr val="000000"/>
                </a:solidFill>
                <a:effectLst/>
                <a:latin typeface="Calibri" panose="020F0502020204030204" pitchFamily="34" charset="0"/>
              </a:rPr>
              <a:t>New Dealership Sign-Up Process</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2" name="AutoShape 8"/>
          <p:cNvSpPr>
            <a:spLocks noChangeArrowheads="1"/>
          </p:cNvSpPr>
          <p:nvPr/>
        </p:nvSpPr>
        <p:spPr bwMode="auto">
          <a:xfrm>
            <a:off x="164092" y="3376892"/>
            <a:ext cx="2133600" cy="673100"/>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5.  </a:t>
            </a:r>
            <a:r>
              <a:rPr kumimoji="0" lang="en-US" altLang="en-US" sz="1300" b="1" i="0" u="none" strike="noStrike" cap="none" normalizeH="0" baseline="0" dirty="0">
                <a:ln>
                  <a:noFill/>
                </a:ln>
                <a:solidFill>
                  <a:srgbClr val="000000"/>
                </a:solidFill>
                <a:effectLst/>
                <a:latin typeface="Calibri" panose="020F0502020204030204" pitchFamily="34" charset="0"/>
              </a:rPr>
              <a:t>Application Decisioned by Lender</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25" name="AutoShape 9"/>
          <p:cNvSpPr>
            <a:spLocks noChangeArrowheads="1"/>
          </p:cNvSpPr>
          <p:nvPr/>
        </p:nvSpPr>
        <p:spPr bwMode="auto">
          <a:xfrm>
            <a:off x="3706455" y="4072495"/>
            <a:ext cx="2967850" cy="1459290"/>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F&amp;I representative will assist the dealer</a:t>
            </a:r>
            <a:r>
              <a:rPr kumimoji="0" lang="en-US" altLang="en-US" sz="1300" b="0" i="0" u="none" strike="noStrike" cap="none" normalizeH="0" dirty="0">
                <a:ln>
                  <a:noFill/>
                </a:ln>
                <a:solidFill>
                  <a:srgbClr val="000000"/>
                </a:solidFill>
                <a:effectLst/>
                <a:latin typeface="Calibri" panose="020F0502020204030204" pitchFamily="34" charset="0"/>
              </a:rPr>
              <a:t> </a:t>
            </a:r>
            <a:r>
              <a:rPr kumimoji="0" lang="en-US" altLang="en-US" sz="1300" b="0" i="0" u="none" strike="noStrike" cap="none" normalizeH="0" baseline="0" dirty="0">
                <a:ln>
                  <a:noFill/>
                </a:ln>
                <a:solidFill>
                  <a:srgbClr val="000000"/>
                </a:solidFill>
                <a:effectLst/>
                <a:latin typeface="Calibri" panose="020F0502020204030204" pitchFamily="34" charset="0"/>
              </a:rPr>
              <a:t>in finishing deal</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Verification of Information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Disclosures &amp; Product Presentations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Delivery/Printing Forms/Signup</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26" name="AutoShape 10"/>
          <p:cNvSpPr>
            <a:spLocks noChangeArrowheads="1"/>
          </p:cNvSpPr>
          <p:nvPr/>
        </p:nvSpPr>
        <p:spPr bwMode="auto">
          <a:xfrm>
            <a:off x="9112885" y="651135"/>
            <a:ext cx="3079115" cy="2059026"/>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Credit bureau pulled at this time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Customer interviews conducted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Contacting dealership to verify structure and gather additional info (if applicable)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Appropriate lender selected</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Work with lender to maximize front</a:t>
            </a:r>
            <a:r>
              <a:rPr kumimoji="0" lang="en-US" altLang="en-US" sz="1300" b="0" i="0" u="none" strike="noStrike" cap="none" normalizeH="0" dirty="0">
                <a:ln>
                  <a:noFill/>
                </a:ln>
                <a:solidFill>
                  <a:srgbClr val="000000"/>
                </a:solidFill>
                <a:effectLst/>
                <a:latin typeface="Calibri" panose="020F0502020204030204" pitchFamily="34" charset="0"/>
              </a:rPr>
              <a:t> end advance and back end opportunity for dealer.</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27" name="AutoShape 11"/>
          <p:cNvSpPr>
            <a:spLocks noChangeArrowheads="1"/>
          </p:cNvSpPr>
          <p:nvPr/>
        </p:nvSpPr>
        <p:spPr bwMode="auto">
          <a:xfrm>
            <a:off x="9485381" y="100013"/>
            <a:ext cx="2316255" cy="604707"/>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4.  </a:t>
            </a:r>
            <a:r>
              <a:rPr kumimoji="0" lang="en-US" altLang="en-US" sz="1300" b="1" i="0" u="none" strike="noStrike" cap="none" normalizeH="0" baseline="0" dirty="0">
                <a:ln>
                  <a:noFill/>
                </a:ln>
                <a:solidFill>
                  <a:srgbClr val="000000"/>
                </a:solidFill>
                <a:effectLst/>
                <a:latin typeface="Calibri" panose="020F0502020204030204" pitchFamily="34" charset="0"/>
              </a:rPr>
              <a:t>Vantage’s F&amp;I Credit Team Reviews Application</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28" name="AutoShape 12"/>
          <p:cNvSpPr>
            <a:spLocks noChangeArrowheads="1"/>
          </p:cNvSpPr>
          <p:nvPr/>
        </p:nvSpPr>
        <p:spPr bwMode="auto">
          <a:xfrm>
            <a:off x="6679126" y="84931"/>
            <a:ext cx="1971675" cy="590550"/>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3.  </a:t>
            </a:r>
            <a:r>
              <a:rPr kumimoji="0" lang="en-US" altLang="en-US" sz="1300" b="1" i="0" u="none" strike="noStrike" cap="none" normalizeH="0" baseline="0" dirty="0">
                <a:ln>
                  <a:noFill/>
                </a:ln>
                <a:solidFill>
                  <a:srgbClr val="000000"/>
                </a:solidFill>
                <a:effectLst/>
                <a:latin typeface="Calibri" panose="020F0502020204030204" pitchFamily="34" charset="0"/>
              </a:rPr>
              <a:t>Dealer Submits Credit Application to Vantage</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30" name="Text Box 14"/>
          <p:cNvSpPr txBox="1">
            <a:spLocks noChangeArrowheads="1"/>
          </p:cNvSpPr>
          <p:nvPr/>
        </p:nvSpPr>
        <p:spPr bwMode="auto">
          <a:xfrm>
            <a:off x="9172575" y="6507981"/>
            <a:ext cx="2854325" cy="473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lumMod val="95000"/>
                  </a:schemeClr>
                </a:solidFill>
                <a:effectLst/>
                <a:latin typeface="Calibri" panose="020F0502020204030204" pitchFamily="34" charset="0"/>
              </a:rPr>
              <a:t>Continued on next page...</a:t>
            </a:r>
            <a:endParaRPr kumimoji="0" lang="en-US" altLang="en-US" sz="1800" b="0" i="0" u="none" strike="noStrike" cap="none" normalizeH="0" baseline="0" dirty="0">
              <a:ln>
                <a:noFill/>
              </a:ln>
              <a:solidFill>
                <a:schemeClr val="bg1">
                  <a:lumMod val="95000"/>
                </a:schemeClr>
              </a:solidFill>
              <a:effectLst/>
              <a:latin typeface="Arial" panose="020B0604020202020204" pitchFamily="34" charset="0"/>
            </a:endParaRPr>
          </a:p>
        </p:txBody>
      </p:sp>
      <p:sp>
        <p:nvSpPr>
          <p:cNvPr id="31" name="AutoShape 15"/>
          <p:cNvSpPr>
            <a:spLocks noChangeArrowheads="1"/>
          </p:cNvSpPr>
          <p:nvPr/>
        </p:nvSpPr>
        <p:spPr bwMode="auto">
          <a:xfrm>
            <a:off x="6437311" y="729198"/>
            <a:ext cx="2550170" cy="1140791"/>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Credit Applications may be submitted the following ways:</a:t>
            </a:r>
          </a:p>
          <a:p>
            <a:pPr lvl="1" defTabSz="914400" eaLnBrk="0" fontAlgn="base" hangingPunct="0">
              <a:spcBef>
                <a:spcPct val="0"/>
              </a:spcBef>
              <a:spcAft>
                <a:spcPct val="0"/>
              </a:spcAft>
              <a:buFont typeface="Symbol" panose="05050102010706020507" pitchFamily="18" charset="2"/>
              <a:buChar char="·"/>
            </a:pPr>
            <a:r>
              <a:rPr kumimoji="0" lang="en-US" altLang="en-US" sz="1300" b="0" i="0" u="none" strike="noStrike" cap="none" normalizeH="0" baseline="0" dirty="0">
                <a:ln>
                  <a:noFill/>
                </a:ln>
                <a:solidFill>
                  <a:srgbClr val="000000"/>
                </a:solidFill>
                <a:effectLst/>
                <a:latin typeface="Calibri" panose="020F0502020204030204" pitchFamily="34" charset="0"/>
              </a:rPr>
              <a:t>Vantage </a:t>
            </a:r>
            <a:r>
              <a:rPr kumimoji="0" lang="en-US" altLang="en-US" sz="1300" b="0" i="0" u="none" strike="noStrike" cap="none" normalizeH="0" baseline="0" dirty="0" smtClean="0">
                <a:ln>
                  <a:noFill/>
                </a:ln>
                <a:solidFill>
                  <a:srgbClr val="000000"/>
                </a:solidFill>
                <a:effectLst/>
                <a:latin typeface="Calibri" panose="020F0502020204030204" pitchFamily="34" charset="0"/>
              </a:rPr>
              <a:t>Portal </a:t>
            </a:r>
            <a:r>
              <a:rPr kumimoji="0" lang="en-US" altLang="en-US" sz="1300" b="0" i="0" u="none" strike="noStrike" cap="none" normalizeH="0" baseline="0" dirty="0">
                <a:ln>
                  <a:noFill/>
                </a:ln>
                <a:solidFill>
                  <a:srgbClr val="000000"/>
                </a:solidFill>
                <a:effectLst/>
                <a:latin typeface="Calibri" panose="020F0502020204030204" pitchFamily="34" charset="0"/>
              </a:rPr>
              <a:t>(Preferred)</a:t>
            </a:r>
          </a:p>
          <a:p>
            <a:pPr lvl="1" defTabSz="914400" eaLnBrk="0" fontAlgn="base" hangingPunct="0">
              <a:spcBef>
                <a:spcPct val="0"/>
              </a:spcBef>
              <a:spcAft>
                <a:spcPct val="0"/>
              </a:spcAft>
              <a:buFont typeface="Symbol" panose="05050102010706020507" pitchFamily="18" charset="2"/>
              <a:buChar char="·"/>
            </a:pPr>
            <a:r>
              <a:rPr kumimoji="0" lang="en-US" altLang="en-US" sz="1300" b="0" i="0" u="none" strike="noStrike" cap="none" normalizeH="0" baseline="0" dirty="0">
                <a:ln>
                  <a:noFill/>
                </a:ln>
                <a:solidFill>
                  <a:srgbClr val="000000"/>
                </a:solidFill>
                <a:effectLst/>
                <a:latin typeface="Calibri" panose="020F0502020204030204" pitchFamily="34" charset="0"/>
              </a:rPr>
              <a:t>Fax</a:t>
            </a:r>
          </a:p>
          <a:p>
            <a:pPr lvl="1" defTabSz="914400" eaLnBrk="0" fontAlgn="base" hangingPunct="0">
              <a:spcBef>
                <a:spcPct val="0"/>
              </a:spcBef>
              <a:spcAft>
                <a:spcPct val="0"/>
              </a:spcAft>
              <a:buFont typeface="Symbol" panose="05050102010706020507" pitchFamily="18" charset="2"/>
              <a:buChar char="·"/>
            </a:pPr>
            <a:r>
              <a:rPr lang="en-US" altLang="en-US" sz="1300" dirty="0">
                <a:solidFill>
                  <a:srgbClr val="000000"/>
                </a:solidFill>
                <a:latin typeface="Calibri" panose="020F0502020204030204" pitchFamily="34" charset="0"/>
              </a:rPr>
              <a:t>Over the Phone</a:t>
            </a:r>
            <a:r>
              <a:rPr kumimoji="0" lang="en-US" altLang="en-US" sz="1100" b="0" i="0" u="none" strike="noStrike" cap="none" normalizeH="0" baseline="0" dirty="0">
                <a:ln>
                  <a:noFill/>
                </a:ln>
                <a:solidFill>
                  <a:srgbClr val="000000"/>
                </a:solidFill>
                <a:effectLst/>
                <a:latin typeface="Calibri" panose="020F050202020403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024" name="AutoShape 16"/>
          <p:cNvSpPr>
            <a:spLocks noChangeArrowheads="1"/>
          </p:cNvSpPr>
          <p:nvPr/>
        </p:nvSpPr>
        <p:spPr bwMode="auto">
          <a:xfrm>
            <a:off x="45223" y="666751"/>
            <a:ext cx="3302815" cy="2309163"/>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Dealer’s </a:t>
            </a:r>
            <a:r>
              <a:rPr kumimoji="0" lang="en-US" altLang="en-US" sz="1300" b="0" i="0" u="none" strike="noStrike" cap="none" normalizeH="0" baseline="0" dirty="0" smtClean="0">
                <a:ln>
                  <a:noFill/>
                </a:ln>
                <a:solidFill>
                  <a:srgbClr val="000000"/>
                </a:solidFill>
                <a:effectLst/>
                <a:latin typeface="Calibri" panose="020F0502020204030204" pitchFamily="34" charset="0"/>
              </a:rPr>
              <a:t>fill </a:t>
            </a:r>
            <a:r>
              <a:rPr kumimoji="0" lang="en-US" altLang="en-US" sz="1300" b="0" i="0" u="none" strike="noStrike" cap="none" normalizeH="0" baseline="0" dirty="0">
                <a:ln>
                  <a:noFill/>
                </a:ln>
                <a:solidFill>
                  <a:srgbClr val="000000"/>
                </a:solidFill>
                <a:effectLst/>
                <a:latin typeface="Calibri" panose="020F0502020204030204" pitchFamily="34" charset="0"/>
              </a:rPr>
              <a:t>out a</a:t>
            </a:r>
            <a:r>
              <a:rPr kumimoji="0" lang="en-US" altLang="en-US" sz="1300" b="0" i="0" u="none" strike="noStrike" cap="none" normalizeH="0" dirty="0">
                <a:ln>
                  <a:noFill/>
                </a:ln>
                <a:solidFill>
                  <a:srgbClr val="000000"/>
                </a:solidFill>
                <a:effectLst/>
                <a:latin typeface="Calibri" panose="020F0502020204030204" pitchFamily="34" charset="0"/>
              </a:rPr>
              <a:t> login credential request form </a:t>
            </a:r>
            <a:r>
              <a:rPr kumimoji="0" lang="en-US" altLang="en-US" sz="1300" b="0" i="0" u="none" strike="noStrike" cap="none" normalizeH="0" dirty="0" smtClean="0">
                <a:ln>
                  <a:noFill/>
                </a:ln>
                <a:solidFill>
                  <a:srgbClr val="000000"/>
                </a:solidFill>
                <a:effectLst/>
                <a:latin typeface="Calibri" panose="020F0502020204030204" pitchFamily="34" charset="0"/>
              </a:rPr>
              <a:t> and credit card authorization form to </a:t>
            </a:r>
            <a:r>
              <a:rPr kumimoji="0" lang="en-US" altLang="en-US" sz="1300" b="0" i="0" u="none" strike="noStrike" cap="none" normalizeH="0" dirty="0">
                <a:ln>
                  <a:noFill/>
                </a:ln>
                <a:solidFill>
                  <a:srgbClr val="000000"/>
                </a:solidFill>
                <a:effectLst/>
                <a:latin typeface="Calibri" panose="020F0502020204030204" pitchFamily="34" charset="0"/>
              </a:rPr>
              <a:t>begin submitting credit applications</a:t>
            </a:r>
            <a:r>
              <a:rPr kumimoji="0" lang="en-US" altLang="en-US" sz="1300" b="0" i="0" u="none" strike="noStrike" cap="none" normalizeH="0" baseline="0" dirty="0">
                <a:ln>
                  <a:noFill/>
                </a:ln>
                <a:solidFill>
                  <a:srgbClr val="000000"/>
                </a:solidFill>
                <a:effectLst/>
                <a:latin typeface="Calibri" panose="020F050202020403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Dealer’s </a:t>
            </a:r>
            <a:r>
              <a:rPr lang="en-US" altLang="en-US" sz="1300" dirty="0">
                <a:solidFill>
                  <a:srgbClr val="000000"/>
                </a:solidFill>
                <a:latin typeface="Calibri" panose="020F0502020204030204" pitchFamily="34" charset="0"/>
              </a:rPr>
              <a:t>must provide Vantage with a complete dealer sign up package with original signatures prior to funding.  </a:t>
            </a:r>
            <a:r>
              <a:rPr kumimoji="0" lang="en-US" altLang="en-US" sz="1050" b="0" i="0" u="none" strike="noStrike" cap="none" normalizeH="0" baseline="0" dirty="0">
                <a:ln>
                  <a:noFill/>
                </a:ln>
                <a:solidFill>
                  <a:srgbClr val="000000"/>
                </a:solidFill>
                <a:effectLst/>
                <a:latin typeface="Calibri" panose="020F0502020204030204" pitchFamily="34" charset="0"/>
              </a:rPr>
              <a:t>(Please</a:t>
            </a:r>
            <a:r>
              <a:rPr kumimoji="0" lang="en-US" altLang="en-US" sz="1050" b="0" i="0" u="none" strike="noStrike" cap="none" normalizeH="0" dirty="0">
                <a:ln>
                  <a:noFill/>
                </a:ln>
                <a:solidFill>
                  <a:srgbClr val="000000"/>
                </a:solidFill>
                <a:effectLst/>
                <a:latin typeface="Calibri" panose="020F0502020204030204" pitchFamily="34" charset="0"/>
              </a:rPr>
              <a:t> refer to Dealer Requirements for a complete list of what is required to sign up with Vantage</a:t>
            </a:r>
            <a:r>
              <a:rPr kumimoji="0" lang="en-US" altLang="en-US" sz="1050" b="0" i="0" u="none" strike="noStrike" cap="none" normalizeH="0" dirty="0" smtClean="0">
                <a:ln>
                  <a:noFill/>
                </a:ln>
                <a:solidFill>
                  <a:srgbClr val="000000"/>
                </a:solidFill>
                <a:effectLst/>
                <a:latin typeface="Calibri" panose="020F0502020204030204" pitchFamily="34" charset="0"/>
              </a:rPr>
              <a:t>.)</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cxnSp>
        <p:nvCxnSpPr>
          <p:cNvPr id="50" name="AutoShape 17"/>
          <p:cNvCxnSpPr>
            <a:cxnSpLocks noChangeShapeType="1"/>
          </p:cNvCxnSpPr>
          <p:nvPr/>
        </p:nvCxnSpPr>
        <p:spPr bwMode="auto">
          <a:xfrm flipH="1" flipV="1">
            <a:off x="4647938" y="343829"/>
            <a:ext cx="831850" cy="1588"/>
          </a:xfrm>
          <a:prstGeom prst="straightConnector1">
            <a:avLst/>
          </a:prstGeom>
          <a:noFill/>
          <a:ln w="76200" cap="rnd" algn="ctr">
            <a:solidFill>
              <a:srgbClr val="7DDF41"/>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041" name="AutoShape 17"/>
          <p:cNvCxnSpPr>
            <a:cxnSpLocks noChangeShapeType="1"/>
          </p:cNvCxnSpPr>
          <p:nvPr/>
        </p:nvCxnSpPr>
        <p:spPr bwMode="auto">
          <a:xfrm flipH="1" flipV="1">
            <a:off x="2403476" y="397026"/>
            <a:ext cx="831850" cy="1588"/>
          </a:xfrm>
          <a:prstGeom prst="straightConnector1">
            <a:avLst/>
          </a:prstGeom>
          <a:noFill/>
          <a:ln w="76200" cap="rnd" algn="ctr">
            <a:solidFill>
              <a:srgbClr val="7DDF41"/>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025" name="AutoShape 18"/>
          <p:cNvSpPr>
            <a:spLocks noChangeArrowheads="1"/>
          </p:cNvSpPr>
          <p:nvPr/>
        </p:nvSpPr>
        <p:spPr bwMode="auto">
          <a:xfrm>
            <a:off x="3348038" y="88858"/>
            <a:ext cx="1846596" cy="590550"/>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2.  </a:t>
            </a:r>
            <a:r>
              <a:rPr kumimoji="0" lang="en-US" altLang="en-US" sz="1300" b="1" i="0" u="none" strike="noStrike" cap="none" normalizeH="0" baseline="0" dirty="0">
                <a:ln>
                  <a:noFill/>
                </a:ln>
                <a:solidFill>
                  <a:srgbClr val="000000"/>
                </a:solidFill>
                <a:effectLst/>
                <a:latin typeface="Calibri" panose="020F0502020204030204" pitchFamily="34" charset="0"/>
              </a:rPr>
              <a:t>Username &amp; Password</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29" name="AutoShape 13"/>
          <p:cNvSpPr>
            <a:spLocks noChangeArrowheads="1"/>
          </p:cNvSpPr>
          <p:nvPr/>
        </p:nvSpPr>
        <p:spPr bwMode="auto">
          <a:xfrm>
            <a:off x="11754" y="4010568"/>
            <a:ext cx="3576148" cy="2284004"/>
          </a:xfrm>
          <a:prstGeom prst="roundRect">
            <a:avLst>
              <a:gd name="adj" fmla="val 16667"/>
            </a:avLst>
          </a:prstGeom>
          <a:solidFill>
            <a:schemeClr val="bg1"/>
          </a:solidFill>
          <a:ln w="31750" cap="rnd" algn="ctr">
            <a:solidFill>
              <a:srgbClr val="5B9BD5"/>
            </a:solidFill>
            <a:prstDash val="sysDot"/>
            <a:round/>
            <a:headEnd/>
            <a:tailEnd/>
          </a:ln>
          <a:effec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Lender issues</a:t>
            </a:r>
            <a:r>
              <a:rPr kumimoji="0" lang="en-US" altLang="en-US" sz="1300" b="0" i="0" u="none" strike="noStrike" cap="none" normalizeH="0" dirty="0">
                <a:ln>
                  <a:noFill/>
                </a:ln>
                <a:solidFill>
                  <a:srgbClr val="000000"/>
                </a:solidFill>
                <a:effectLst/>
                <a:latin typeface="Calibri" panose="020F0502020204030204" pitchFamily="34" charset="0"/>
              </a:rPr>
              <a:t> decision on application</a:t>
            </a:r>
            <a:endParaRPr kumimoji="0" lang="en-US" altLang="en-US" sz="1300" b="0" i="0" u="none" strike="noStrike" cap="none" normalizeH="0" baseline="0" dirty="0">
              <a:ln>
                <a:noFill/>
              </a:ln>
              <a:solidFill>
                <a:srgbClr val="000000"/>
              </a:solidFill>
              <a:effectLst/>
              <a:latin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Dealer may </a:t>
            </a:r>
            <a:r>
              <a:rPr lang="en-US" altLang="en-US" sz="1300" dirty="0">
                <a:solidFill>
                  <a:srgbClr val="000000"/>
                </a:solidFill>
                <a:latin typeface="Calibri" panose="020F0502020204030204" pitchFamily="34" charset="0"/>
              </a:rPr>
              <a:t>now access decision on the Vantage System</a:t>
            </a:r>
            <a:endParaRPr kumimoji="0" lang="en-US" altLang="en-US" sz="1300" b="0" i="0" u="none" strike="noStrike" cap="none" normalizeH="0" baseline="0" dirty="0">
              <a:ln>
                <a:noFill/>
              </a:ln>
              <a:solidFill>
                <a:srgbClr val="000000"/>
              </a:solidFill>
              <a:effectLst/>
              <a:latin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Dealer and Vantage discuss how to proceed.  If deal works for dealer &amp; customer, deal is built and F&amp;I process continues.</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026" name="AutoShape 19"/>
          <p:cNvSpPr>
            <a:spLocks noChangeArrowheads="1"/>
          </p:cNvSpPr>
          <p:nvPr/>
        </p:nvSpPr>
        <p:spPr bwMode="auto">
          <a:xfrm>
            <a:off x="3299586" y="677465"/>
            <a:ext cx="2737203" cy="1103110"/>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Once dealer receives login info via email they may begin </a:t>
            </a:r>
            <a:r>
              <a:rPr kumimoji="0" lang="en-US" altLang="en-US" sz="1300" b="1" i="0" u="none" strike="noStrike" cap="none" normalizeH="0" baseline="0" dirty="0">
                <a:ln>
                  <a:noFill/>
                </a:ln>
                <a:solidFill>
                  <a:srgbClr val="000000"/>
                </a:solidFill>
                <a:effectLst/>
                <a:latin typeface="Calibri" panose="020F0502020204030204" pitchFamily="34" charset="0"/>
              </a:rPr>
              <a:t>sending credit applications</a:t>
            </a:r>
            <a:r>
              <a:rPr kumimoji="0" lang="en-US" altLang="en-US" sz="1300" b="0" i="0" u="none" strike="noStrike" cap="none" normalizeH="0" baseline="0" dirty="0">
                <a:ln>
                  <a:noFill/>
                </a:ln>
                <a:solidFill>
                  <a:srgbClr val="000000"/>
                </a:solidFill>
                <a:effectLst/>
                <a:latin typeface="Calibri" panose="020F0502020204030204" pitchFamily="34" charset="0"/>
              </a:rPr>
              <a:t>.  </a:t>
            </a:r>
          </a:p>
        </p:txBody>
      </p:sp>
      <p:cxnSp>
        <p:nvCxnSpPr>
          <p:cNvPr id="1044" name="AutoShape 20"/>
          <p:cNvCxnSpPr>
            <a:cxnSpLocks noChangeShapeType="1"/>
          </p:cNvCxnSpPr>
          <p:nvPr/>
        </p:nvCxnSpPr>
        <p:spPr bwMode="auto">
          <a:xfrm flipH="1" flipV="1">
            <a:off x="11480961" y="6351588"/>
            <a:ext cx="641350" cy="404812"/>
          </a:xfrm>
          <a:prstGeom prst="straightConnector1">
            <a:avLst/>
          </a:prstGeom>
          <a:noFill/>
          <a:ln w="76200" cap="rnd" algn="ctr">
            <a:solidFill>
              <a:srgbClr val="7DDF41"/>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027" name="AutoShape 21"/>
          <p:cNvSpPr>
            <a:spLocks noChangeArrowheads="1"/>
          </p:cNvSpPr>
          <p:nvPr/>
        </p:nvSpPr>
        <p:spPr bwMode="auto">
          <a:xfrm>
            <a:off x="6728093" y="3325275"/>
            <a:ext cx="5233248" cy="3162838"/>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171450" indent="-171450" defTabSz="914400" eaLnBrk="0" fontAlgn="base" hangingPunct="0">
              <a:spcBef>
                <a:spcPct val="0"/>
              </a:spcBef>
              <a:spcAft>
                <a:spcPct val="0"/>
              </a:spcAft>
              <a:buFont typeface="Wingdings" panose="05000000000000000000" pitchFamily="2" charset="2"/>
              <a:buChar char="v"/>
            </a:pPr>
            <a:r>
              <a:rPr kumimoji="0" lang="en-US" altLang="en-US" sz="1300" b="0" i="0" u="none" strike="noStrike" cap="none" normalizeH="0" baseline="0" dirty="0">
                <a:ln>
                  <a:noFill/>
                </a:ln>
                <a:solidFill>
                  <a:srgbClr val="000000"/>
                </a:solidFill>
                <a:effectLst/>
                <a:latin typeface="Calibri" panose="020F0502020204030204" pitchFamily="34" charset="0"/>
              </a:rPr>
              <a:t>A complete Funding Packet includes all deal forms that print from the Vantage system, original signatures, and all requested stipulations.  The funding packet once complete needs to be shipped immediately to Vantage for funding. </a:t>
            </a:r>
            <a:r>
              <a:rPr lang="en-US" altLang="en-US" sz="1300" b="1" dirty="0" smtClean="0">
                <a:solidFill>
                  <a:srgbClr val="0070C0"/>
                </a:solidFill>
                <a:latin typeface="Calibri" panose="020F0502020204030204" pitchFamily="34" charset="0"/>
              </a:rPr>
              <a:t>1812 N. 203</a:t>
            </a:r>
            <a:r>
              <a:rPr lang="en-US" altLang="en-US" sz="1300" b="1" baseline="30000" dirty="0" smtClean="0">
                <a:solidFill>
                  <a:srgbClr val="0070C0"/>
                </a:solidFill>
                <a:latin typeface="Calibri" panose="020F0502020204030204" pitchFamily="34" charset="0"/>
              </a:rPr>
              <a:t>RD</a:t>
            </a:r>
            <a:r>
              <a:rPr lang="en-US" altLang="en-US" sz="1300" b="1" dirty="0" smtClean="0">
                <a:solidFill>
                  <a:srgbClr val="0070C0"/>
                </a:solidFill>
                <a:latin typeface="Calibri" panose="020F0502020204030204" pitchFamily="34" charset="0"/>
              </a:rPr>
              <a:t> Street, Elkhorn, NE 68118</a:t>
            </a:r>
            <a:endParaRPr kumimoji="0" lang="en-US" altLang="en-US" sz="1300" b="0" i="0" u="none" strike="noStrike" cap="none" normalizeH="0" baseline="0" dirty="0">
              <a:ln>
                <a:noFill/>
              </a:ln>
              <a:solidFill>
                <a:srgbClr val="000000"/>
              </a:solidFill>
              <a:effectLst/>
              <a:latin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Follow provided checklist &amp; notes from system to ensure you send all required documents.</a:t>
            </a:r>
            <a:r>
              <a:rPr kumimoji="0" lang="en-US" altLang="en-US" sz="1300" b="0" i="0" u="none" strike="noStrike" cap="none" normalizeH="0" baseline="0" dirty="0">
                <a:ln>
                  <a:noFill/>
                </a:ln>
                <a:solidFill>
                  <a:srgbClr val="00B0F0"/>
                </a:solidFill>
                <a:effectLst/>
                <a:latin typeface="Calibri" panose="020F0502020204030204" pitchFamily="34" charset="0"/>
              </a:rPr>
              <a:t>  </a:t>
            </a:r>
            <a:r>
              <a:rPr kumimoji="0" lang="en-US" altLang="en-US" sz="1300" b="0" i="0" u="none" strike="noStrike" cap="none" normalizeH="0" baseline="0" dirty="0">
                <a:ln>
                  <a:noFill/>
                </a:ln>
                <a:solidFill>
                  <a:srgbClr val="000000"/>
                </a:solidFill>
                <a:effectLst/>
                <a:latin typeface="Calibri" panose="020F0502020204030204" pitchFamily="34" charset="0"/>
              </a:rPr>
              <a:t>Stips must</a:t>
            </a:r>
            <a:r>
              <a:rPr kumimoji="0" lang="en-US" altLang="en-US" sz="1300" b="0" i="0" u="none" strike="noStrike" cap="none" normalizeH="0" dirty="0">
                <a:ln>
                  <a:noFill/>
                </a:ln>
                <a:solidFill>
                  <a:srgbClr val="000000"/>
                </a:solidFill>
                <a:effectLst/>
                <a:latin typeface="Calibri" panose="020F0502020204030204" pitchFamily="34" charset="0"/>
              </a:rPr>
              <a:t> be less than 30 days old </a:t>
            </a:r>
            <a:r>
              <a:rPr kumimoji="0" lang="en-US" altLang="en-US" sz="1300" b="0" i="0" u="none" strike="noStrike" cap="none" normalizeH="0" baseline="0" dirty="0">
                <a:ln>
                  <a:noFill/>
                </a:ln>
                <a:solidFill>
                  <a:srgbClr val="000000"/>
                </a:solidFill>
                <a:effectLst/>
                <a:latin typeface="Calibri" panose="020F0502020204030204" pitchFamily="34" charset="0"/>
              </a:rPr>
              <a:t>and validate requested info.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Make sure all documents are signed properly and appropriate copies have been made for customer and dealership.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sng" strike="noStrike" cap="none" normalizeH="0" baseline="0" dirty="0">
                <a:ln>
                  <a:noFill/>
                </a:ln>
                <a:solidFill>
                  <a:srgbClr val="000000"/>
                </a:solidFill>
                <a:effectLst/>
                <a:latin typeface="Calibri" panose="020F0502020204030204" pitchFamily="34" charset="0"/>
              </a:rPr>
              <a:t>Incomplete funding packets may result in funding delays</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Dealers may fax entire deal in ahead of shipment for internal checking of stips and signatures &amp; to start the funding process.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Vantage cannot fund until it has originals</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029" name="AutoShape 22"/>
          <p:cNvSpPr>
            <a:spLocks noChangeArrowheads="1"/>
          </p:cNvSpPr>
          <p:nvPr/>
        </p:nvSpPr>
        <p:spPr bwMode="auto">
          <a:xfrm>
            <a:off x="6384161" y="2865994"/>
            <a:ext cx="2913818" cy="599168"/>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7.  </a:t>
            </a:r>
            <a:r>
              <a:rPr kumimoji="0" lang="en-US" altLang="en-US" sz="1300" b="1" i="0" u="none" strike="noStrike" cap="none" normalizeH="0" baseline="0" dirty="0">
                <a:ln>
                  <a:noFill/>
                </a:ln>
                <a:solidFill>
                  <a:srgbClr val="000000"/>
                </a:solidFill>
                <a:effectLst/>
                <a:latin typeface="Calibri" panose="020F0502020204030204" pitchFamily="34" charset="0"/>
              </a:rPr>
              <a:t>Deal Forms &amp; Requested Stips  Must be Shipped to Vantage for Funding</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pic>
        <p:nvPicPr>
          <p:cNvPr id="1047" name="Picture 23" descr="MC9004315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330" y="100011"/>
            <a:ext cx="561975" cy="560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AutoShape 6"/>
          <p:cNvSpPr>
            <a:spLocks noChangeArrowheads="1"/>
          </p:cNvSpPr>
          <p:nvPr/>
        </p:nvSpPr>
        <p:spPr bwMode="auto">
          <a:xfrm>
            <a:off x="3948033" y="3436500"/>
            <a:ext cx="1826031" cy="620712"/>
          </a:xfrm>
          <a:prstGeom prst="roundRect">
            <a:avLst>
              <a:gd name="adj" fmla="val 16667"/>
            </a:avLst>
          </a:prstGeom>
          <a:solidFill>
            <a:schemeClr val="bg1"/>
          </a:solidFill>
          <a:ln w="31750" algn="ctr">
            <a:solidFill>
              <a:srgbClr val="5B9BD5"/>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6.  </a:t>
            </a:r>
            <a:r>
              <a:rPr kumimoji="0" lang="en-US" altLang="en-US" sz="1300" b="1" i="0" u="none" strike="noStrike" cap="none" normalizeH="0" baseline="0" dirty="0">
                <a:ln>
                  <a:noFill/>
                </a:ln>
                <a:solidFill>
                  <a:srgbClr val="000000"/>
                </a:solidFill>
                <a:effectLst/>
                <a:latin typeface="Calibri" panose="020F0502020204030204" pitchFamily="34" charset="0"/>
              </a:rPr>
              <a:t>F&amp;I Delivery </a:t>
            </a:r>
            <a:br>
              <a:rPr kumimoji="0" lang="en-US" altLang="en-US" sz="1300" b="1" i="0" u="none" strike="noStrike" cap="none" normalizeH="0" baseline="0" dirty="0">
                <a:ln>
                  <a:noFill/>
                </a:ln>
                <a:solidFill>
                  <a:srgbClr val="000000"/>
                </a:solidFill>
                <a:effectLst/>
                <a:latin typeface="Calibri" panose="020F0502020204030204" pitchFamily="34" charset="0"/>
              </a:rPr>
            </a:br>
            <a:r>
              <a:rPr kumimoji="0" lang="en-US" altLang="en-US" sz="1300" b="1" i="0" u="none" strike="noStrike" cap="none" normalizeH="0" baseline="0" dirty="0">
                <a:ln>
                  <a:noFill/>
                </a:ln>
                <a:solidFill>
                  <a:srgbClr val="000000"/>
                </a:solidFill>
                <a:effectLst/>
                <a:latin typeface="Calibri" panose="020F0502020204030204" pitchFamily="34" charset="0"/>
              </a:rPr>
              <a:t>Specialist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9" name="Picture 25" descr="MC9004315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34840">
            <a:off x="5831988" y="3170065"/>
            <a:ext cx="560387" cy="561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0" name="Picture 26" descr="MC9004315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25" y="3972862"/>
            <a:ext cx="560388" cy="561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1" name="Picture 27" descr="MC9004315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848" y="70514"/>
            <a:ext cx="560387" cy="561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51" name="AutoShape 17"/>
          <p:cNvCxnSpPr>
            <a:cxnSpLocks noChangeShapeType="1"/>
          </p:cNvCxnSpPr>
          <p:nvPr/>
        </p:nvCxnSpPr>
        <p:spPr bwMode="auto">
          <a:xfrm flipH="1" flipV="1">
            <a:off x="5584998" y="342241"/>
            <a:ext cx="831850" cy="1588"/>
          </a:xfrm>
          <a:prstGeom prst="straightConnector1">
            <a:avLst/>
          </a:prstGeom>
          <a:noFill/>
          <a:ln w="76200" cap="rnd" algn="ctr">
            <a:solidFill>
              <a:srgbClr val="7DDF41"/>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pic>
        <p:nvPicPr>
          <p:cNvPr id="1048" name="Picture 24" descr="MC9004315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557" y="68723"/>
            <a:ext cx="560387" cy="560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314812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flipH="1" flipV="1">
            <a:off x="2161461" y="347442"/>
            <a:ext cx="8012269" cy="18834"/>
          </a:xfrm>
          <a:prstGeom prst="straightConnector1">
            <a:avLst/>
          </a:prstGeom>
          <a:noFill/>
          <a:ln w="57150" cap="rnd" algn="ctr">
            <a:solidFill>
              <a:srgbClr val="92D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 name="AutoShape 4"/>
          <p:cNvSpPr>
            <a:spLocks noChangeArrowheads="1"/>
          </p:cNvSpPr>
          <p:nvPr/>
        </p:nvSpPr>
        <p:spPr bwMode="auto">
          <a:xfrm>
            <a:off x="0" y="670334"/>
            <a:ext cx="3387725" cy="1963994"/>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Vantage Funding Dept. reviews packet to ensure it’s completeness.  Then forwards to lender.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If funding packet is incomplete or missing any items the Vantage funding dept. will notify dealer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US" altLang="en-US" sz="1300" dirty="0">
                <a:solidFill>
                  <a:srgbClr val="000000"/>
                </a:solidFill>
                <a:latin typeface="Calibri" panose="020F0502020204030204" pitchFamily="34" charset="0"/>
              </a:rPr>
              <a:t>Incomplete funding packets may result in funding delays.</a:t>
            </a:r>
            <a:r>
              <a:rPr kumimoji="0" lang="en-US" altLang="en-US" sz="1300" b="0" i="0" u="none" strike="noStrike" cap="none" normalizeH="0" baseline="0" dirty="0">
                <a:ln>
                  <a:noFill/>
                </a:ln>
                <a:solidFill>
                  <a:srgbClr val="000000"/>
                </a:solidFill>
                <a:effectLst/>
                <a:latin typeface="Calibri" panose="020F0502020204030204" pitchFamily="34" charset="0"/>
              </a:rPr>
              <a:t>  </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cxnSp>
        <p:nvCxnSpPr>
          <p:cNvPr id="2060" name="AutoShape 12"/>
          <p:cNvCxnSpPr>
            <a:cxnSpLocks noChangeShapeType="1"/>
          </p:cNvCxnSpPr>
          <p:nvPr/>
        </p:nvCxnSpPr>
        <p:spPr bwMode="auto">
          <a:xfrm flipV="1">
            <a:off x="9508417" y="1649299"/>
            <a:ext cx="16803" cy="1810961"/>
          </a:xfrm>
          <a:prstGeom prst="straightConnector1">
            <a:avLst/>
          </a:prstGeom>
          <a:noFill/>
          <a:ln w="76200" cap="rnd" algn="ctr">
            <a:solidFill>
              <a:srgbClr val="92D050"/>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 name="AutoShape 5"/>
          <p:cNvSpPr>
            <a:spLocks noChangeArrowheads="1"/>
          </p:cNvSpPr>
          <p:nvPr/>
        </p:nvSpPr>
        <p:spPr bwMode="auto">
          <a:xfrm>
            <a:off x="3270958" y="11906"/>
            <a:ext cx="1871663" cy="673100"/>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9.  </a:t>
            </a:r>
            <a:r>
              <a:rPr kumimoji="0" lang="en-US" altLang="en-US" sz="1300" b="1" i="0" u="none" strike="noStrike" cap="none" normalizeH="0" baseline="0" dirty="0">
                <a:ln>
                  <a:noFill/>
                </a:ln>
                <a:solidFill>
                  <a:srgbClr val="000000"/>
                </a:solidFill>
                <a:effectLst/>
                <a:latin typeface="Calibri" panose="020F0502020204030204" pitchFamily="34" charset="0"/>
              </a:rPr>
              <a:t>Funding Packet to Lender</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5" name="AutoShape 6"/>
          <p:cNvSpPr>
            <a:spLocks noChangeArrowheads="1"/>
          </p:cNvSpPr>
          <p:nvPr/>
        </p:nvSpPr>
        <p:spPr bwMode="auto">
          <a:xfrm>
            <a:off x="7838249" y="4054377"/>
            <a:ext cx="3340336" cy="1163423"/>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Dealer receives funds immediately upon lender funding Vantage and dealer providing</a:t>
            </a:r>
            <a:r>
              <a:rPr kumimoji="0" lang="en-US" altLang="en-US" sz="1300" b="0" i="0" u="none" strike="noStrike" cap="none" normalizeH="0" dirty="0">
                <a:ln>
                  <a:noFill/>
                </a:ln>
                <a:solidFill>
                  <a:srgbClr val="000000"/>
                </a:solidFill>
                <a:effectLst/>
                <a:latin typeface="Calibri" panose="020F0502020204030204" pitchFamily="34" charset="0"/>
              </a:rPr>
              <a:t> Vantage with proof of lien perfection. </a:t>
            </a:r>
            <a:r>
              <a:rPr lang="en-US" altLang="en-US" sz="1300" dirty="0">
                <a:solidFill>
                  <a:srgbClr val="000000"/>
                </a:solidFill>
                <a:latin typeface="Calibri" panose="020F0502020204030204" pitchFamily="34" charset="0"/>
              </a:rPr>
              <a:t>Respective state DMV must validate lien prior to funding.</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2" name="AutoShape 3"/>
          <p:cNvSpPr>
            <a:spLocks noChangeArrowheads="1"/>
          </p:cNvSpPr>
          <p:nvPr/>
        </p:nvSpPr>
        <p:spPr bwMode="auto">
          <a:xfrm>
            <a:off x="134616" y="11906"/>
            <a:ext cx="2049463" cy="673100"/>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8.  </a:t>
            </a:r>
            <a:r>
              <a:rPr kumimoji="0" lang="en-US" altLang="en-US" sz="1300" b="1" i="0" u="none" strike="noStrike" cap="none" normalizeH="0" baseline="0" dirty="0">
                <a:ln>
                  <a:noFill/>
                </a:ln>
                <a:solidFill>
                  <a:srgbClr val="000000"/>
                </a:solidFill>
                <a:effectLst/>
                <a:latin typeface="Calibri" panose="020F0502020204030204" pitchFamily="34" charset="0"/>
              </a:rPr>
              <a:t>Vantage Receives Funding Packet </a:t>
            </a:r>
            <a:br>
              <a:rPr kumimoji="0" lang="en-US" altLang="en-US" sz="1300" b="1" i="0" u="none" strike="noStrike" cap="none" normalizeH="0" baseline="0" dirty="0">
                <a:ln>
                  <a:noFill/>
                </a:ln>
                <a:solidFill>
                  <a:srgbClr val="000000"/>
                </a:solidFill>
                <a:effectLst/>
                <a:latin typeface="Calibri" panose="020F0502020204030204" pitchFamily="34" charset="0"/>
              </a:rPr>
            </a:br>
            <a:r>
              <a:rPr kumimoji="0" lang="en-US" altLang="en-US" sz="1300" b="1" i="0" u="none" strike="noStrike" cap="none" normalizeH="0" baseline="0" dirty="0">
                <a:ln>
                  <a:noFill/>
                </a:ln>
                <a:solidFill>
                  <a:srgbClr val="000000"/>
                </a:solidFill>
                <a:effectLst/>
                <a:latin typeface="Calibri" panose="020F0502020204030204" pitchFamily="34" charset="0"/>
              </a:rPr>
              <a:t>(Deal Forms)</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0" name="AutoShape 14"/>
          <p:cNvSpPr>
            <a:spLocks noChangeArrowheads="1"/>
          </p:cNvSpPr>
          <p:nvPr/>
        </p:nvSpPr>
        <p:spPr bwMode="auto">
          <a:xfrm>
            <a:off x="8510947" y="3381277"/>
            <a:ext cx="1870075" cy="673100"/>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12.  </a:t>
            </a:r>
            <a:r>
              <a:rPr kumimoji="0" lang="en-US" altLang="en-US" sz="1300" b="1" i="0" u="none" strike="noStrike" cap="none" normalizeH="0" baseline="0" dirty="0">
                <a:ln>
                  <a:noFill/>
                </a:ln>
                <a:solidFill>
                  <a:srgbClr val="000000"/>
                </a:solidFill>
                <a:effectLst/>
                <a:latin typeface="Calibri" panose="020F0502020204030204" pitchFamily="34" charset="0"/>
              </a:rPr>
              <a:t>Dealer is Paid Frontend</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9" name="AutoShape 4"/>
          <p:cNvSpPr>
            <a:spLocks noChangeArrowheads="1"/>
          </p:cNvSpPr>
          <p:nvPr/>
        </p:nvSpPr>
        <p:spPr bwMode="auto">
          <a:xfrm>
            <a:off x="8218491" y="508000"/>
            <a:ext cx="2718029" cy="1244853"/>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ctr"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a:ln>
                  <a:noFill/>
                </a:ln>
                <a:solidFill>
                  <a:srgbClr val="000000"/>
                </a:solidFill>
                <a:effectLst/>
                <a:latin typeface="Calibri" panose="020F0502020204030204" pitchFamily="34" charset="0"/>
              </a:rPr>
              <a:t>Dealer provides Vantage with proof of lien perfection</a:t>
            </a:r>
            <a:r>
              <a:rPr lang="en-US" altLang="en-US" sz="1300" dirty="0">
                <a:solidFill>
                  <a:srgbClr val="000000"/>
                </a:solidFill>
                <a:latin typeface="Calibri" panose="020F0502020204030204" pitchFamily="34" charset="0"/>
              </a:rPr>
              <a:t> sent to: </a:t>
            </a:r>
            <a:r>
              <a:rPr lang="en-US" altLang="en-US" sz="1300" dirty="0">
                <a:latin typeface="Calibri" panose="020F0502020204030204" pitchFamily="34" charset="0"/>
                <a:hlinkClick r:id="rId2"/>
              </a:rPr>
              <a:t>Titles@vantagefinance.com</a:t>
            </a:r>
            <a:r>
              <a:rPr lang="en-US" altLang="en-US" sz="1300" dirty="0">
                <a:solidFill>
                  <a:srgbClr val="000000"/>
                </a:solidFill>
                <a:latin typeface="Calibri" panose="020F0502020204030204" pitchFamily="34" charset="0"/>
              </a:rPr>
              <a:t/>
            </a:r>
            <a:br>
              <a:rPr lang="en-US" altLang="en-US" sz="1300" dirty="0">
                <a:solidFill>
                  <a:srgbClr val="000000"/>
                </a:solidFill>
                <a:latin typeface="Calibri" panose="020F0502020204030204" pitchFamily="34" charset="0"/>
              </a:rPr>
            </a:br>
            <a:r>
              <a:rPr lang="en-US" altLang="en-US" sz="1300" dirty="0">
                <a:solidFill>
                  <a:srgbClr val="000000"/>
                </a:solidFill>
                <a:latin typeface="Calibri" panose="020F0502020204030204" pitchFamily="34" charset="0"/>
              </a:rPr>
              <a:t>or</a:t>
            </a:r>
            <a:r>
              <a:rPr kumimoji="0" lang="en-US" altLang="en-US" sz="1300" b="0" i="0" u="none" strike="noStrike" cap="none" normalizeH="0" baseline="0" dirty="0">
                <a:ln>
                  <a:noFill/>
                </a:ln>
                <a:solidFill>
                  <a:srgbClr val="000000"/>
                </a:solidFill>
                <a:effectLst/>
                <a:latin typeface="Calibri" panose="020F0502020204030204" pitchFamily="34" charset="0"/>
              </a:rPr>
              <a:t>  </a:t>
            </a:r>
          </a:p>
          <a:p>
            <a:pPr marR="0" lvl="0" algn="ctr" defTabSz="914400" rtl="0" eaLnBrk="0" fontAlgn="base" latinLnBrk="0" hangingPunct="0">
              <a:lnSpc>
                <a:spcPct val="100000"/>
              </a:lnSpc>
              <a:spcBef>
                <a:spcPct val="0"/>
              </a:spcBef>
              <a:spcAft>
                <a:spcPct val="0"/>
              </a:spcAft>
              <a:buClrTx/>
              <a:buSzTx/>
              <a:tabLst/>
            </a:pPr>
            <a:r>
              <a:rPr lang="en-US" altLang="en-US" sz="1300" dirty="0">
                <a:solidFill>
                  <a:srgbClr val="000000"/>
                </a:solidFill>
                <a:latin typeface="Calibri" panose="020F0502020204030204" pitchFamily="34" charset="0"/>
              </a:rPr>
              <a:t>Fax to: 888-511-3294</a:t>
            </a:r>
          </a:p>
          <a:p>
            <a:pPr marR="0" lvl="0" algn="ctr" defTabSz="914400" rtl="0" eaLnBrk="0" fontAlgn="base" latinLnBrk="0" hangingPunct="0">
              <a:lnSpc>
                <a:spcPct val="100000"/>
              </a:lnSpc>
              <a:spcBef>
                <a:spcPct val="0"/>
              </a:spcBef>
              <a:spcAft>
                <a:spcPct val="0"/>
              </a:spcAft>
              <a:buClrTx/>
              <a:buSzTx/>
              <a:tabLst/>
            </a:pP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2" name="AutoShape 18"/>
          <p:cNvSpPr>
            <a:spLocks noChangeArrowheads="1"/>
          </p:cNvSpPr>
          <p:nvPr/>
        </p:nvSpPr>
        <p:spPr bwMode="auto">
          <a:xfrm>
            <a:off x="5980949" y="33338"/>
            <a:ext cx="1870075" cy="673100"/>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10.  </a:t>
            </a:r>
            <a:r>
              <a:rPr kumimoji="0" lang="en-US" altLang="en-US" sz="1300" b="1" i="0" u="none" strike="noStrike" cap="none" normalizeH="0" baseline="0" dirty="0">
                <a:ln>
                  <a:noFill/>
                </a:ln>
                <a:solidFill>
                  <a:srgbClr val="000000"/>
                </a:solidFill>
                <a:effectLst/>
                <a:latin typeface="Calibri" panose="020F0502020204030204" pitchFamily="34" charset="0"/>
              </a:rPr>
              <a:t>Lender Funds Vantage</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9" name="AutoShape 13"/>
          <p:cNvSpPr>
            <a:spLocks noChangeArrowheads="1"/>
          </p:cNvSpPr>
          <p:nvPr/>
        </p:nvSpPr>
        <p:spPr bwMode="auto">
          <a:xfrm>
            <a:off x="8572586" y="25523"/>
            <a:ext cx="1871662" cy="545000"/>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70C0"/>
                </a:solidFill>
                <a:effectLst/>
                <a:latin typeface="Calibri" panose="020F0502020204030204" pitchFamily="34" charset="0"/>
              </a:rPr>
              <a:t>11. </a:t>
            </a:r>
            <a:r>
              <a:rPr kumimoji="0" lang="en-US" altLang="en-US" sz="1300" b="1" i="0" u="none" strike="noStrike" cap="none" normalizeH="0" baseline="0" dirty="0">
                <a:ln>
                  <a:noFill/>
                </a:ln>
                <a:solidFill>
                  <a:srgbClr val="000000"/>
                </a:solidFill>
                <a:effectLst/>
                <a:latin typeface="Calibri" panose="020F0502020204030204" pitchFamily="34" charset="0"/>
              </a:rPr>
              <a:t>Dealer Perfects </a:t>
            </a:r>
            <a:br>
              <a:rPr kumimoji="0" lang="en-US" altLang="en-US" sz="1300" b="1" i="0" u="none" strike="noStrike" cap="none" normalizeH="0" baseline="0" dirty="0">
                <a:ln>
                  <a:noFill/>
                </a:ln>
                <a:solidFill>
                  <a:srgbClr val="000000"/>
                </a:solidFill>
                <a:effectLst/>
                <a:latin typeface="Calibri" panose="020F0502020204030204" pitchFamily="34" charset="0"/>
              </a:rPr>
            </a:br>
            <a:r>
              <a:rPr kumimoji="0" lang="en-US" altLang="en-US" sz="1300" b="1" i="0" u="none" strike="noStrike" cap="none" normalizeH="0" baseline="0" dirty="0">
                <a:ln>
                  <a:noFill/>
                </a:ln>
                <a:solidFill>
                  <a:srgbClr val="000000"/>
                </a:solidFill>
                <a:effectLst/>
                <a:latin typeface="Calibri" panose="020F0502020204030204" pitchFamily="34" charset="0"/>
              </a:rPr>
              <a:t>Lien </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pic>
        <p:nvPicPr>
          <p:cNvPr id="2067" name="Picture 19" descr="MC9004315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461" y="76664"/>
            <a:ext cx="560387" cy="560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3" name="Picture 15" descr="MC9004315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641" y="76664"/>
            <a:ext cx="561975" cy="560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8" name="Picture 20" descr="MC9004315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787" y="67248"/>
            <a:ext cx="561975" cy="560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6</a:t>
            </a:fld>
            <a:endParaRPr lang="en-US" dirty="0"/>
          </a:p>
        </p:txBody>
      </p:sp>
      <p:sp>
        <p:nvSpPr>
          <p:cNvPr id="20" name="AutoShape 4"/>
          <p:cNvSpPr>
            <a:spLocks noChangeArrowheads="1"/>
          </p:cNvSpPr>
          <p:nvPr/>
        </p:nvSpPr>
        <p:spPr bwMode="auto">
          <a:xfrm>
            <a:off x="0" y="2735830"/>
            <a:ext cx="3387725" cy="1963994"/>
          </a:xfrm>
          <a:prstGeom prst="roundRect">
            <a:avLst>
              <a:gd name="adj" fmla="val 16667"/>
            </a:avLst>
          </a:prstGeom>
          <a:solidFill>
            <a:srgbClr val="FFFFFF"/>
          </a:solidFill>
          <a:ln w="31750" cap="rnd" algn="ctr">
            <a:solidFill>
              <a:srgbClr val="5B9BD5"/>
            </a:solidFill>
            <a:prstDash val="sysDot"/>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Vantage Finance will pay</a:t>
            </a:r>
            <a:r>
              <a:rPr kumimoji="0" lang="en-US" altLang="en-US" sz="1300" b="0" i="0" u="none" strike="noStrike" cap="none" normalizeH="0" dirty="0" smtClean="0">
                <a:ln>
                  <a:noFill/>
                </a:ln>
                <a:solidFill>
                  <a:srgbClr val="000000"/>
                </a:solidFill>
                <a:effectLst/>
                <a:latin typeface="Calibri" panose="020F0502020204030204" pitchFamily="34" charset="0"/>
              </a:rPr>
              <a:t> off any trade in vehicle with proceeds of the contract.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US" altLang="en-US" sz="1300" dirty="0" smtClean="0">
                <a:solidFill>
                  <a:srgbClr val="000000"/>
                </a:solidFill>
                <a:latin typeface="Calibri" panose="020F0502020204030204" pitchFamily="34" charset="0"/>
              </a:rPr>
              <a:t>Dealer can remit payoff on the trade in. Once account is verified $0 balance, Vantage will advance all funds to dealer via ACH.</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47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Logging On To Vantage Finance</a:t>
            </a:r>
          </a:p>
        </p:txBody>
      </p:sp>
      <p:sp>
        <p:nvSpPr>
          <p:cNvPr id="4" name="Text Placeholder 3"/>
          <p:cNvSpPr>
            <a:spLocks noGrp="1"/>
          </p:cNvSpPr>
          <p:nvPr>
            <p:ph type="body" sz="half" idx="2"/>
          </p:nvPr>
        </p:nvSpPr>
        <p:spPr>
          <a:xfrm>
            <a:off x="457200" y="3505743"/>
            <a:ext cx="3200400" cy="2223938"/>
          </a:xfrm>
        </p:spPr>
        <p:txBody>
          <a:bodyPr>
            <a:normAutofit fontScale="92500"/>
          </a:bodyPr>
          <a:lstStyle/>
          <a:p>
            <a:pPr marL="285750" indent="-285750">
              <a:buClr>
                <a:schemeClr val="bg1"/>
              </a:buClr>
              <a:buFont typeface="Wingdings" panose="05000000000000000000" pitchFamily="2" charset="2"/>
              <a:buChar char="Ø"/>
            </a:pPr>
            <a:r>
              <a:rPr lang="en-US" dirty="0">
                <a:latin typeface="Baskerville Old Face" panose="02020602080505020303" pitchFamily="18" charset="0"/>
              </a:rPr>
              <a:t>In your Google Chrome web browser type in our web address </a:t>
            </a:r>
            <a:r>
              <a:rPr lang="en-US" dirty="0">
                <a:solidFill>
                  <a:schemeClr val="tx1"/>
                </a:solidFill>
                <a:latin typeface="Baskerville Old Face" panose="02020602080505020303" pitchFamily="18" charset="0"/>
                <a:hlinkClick r:id="rId2"/>
              </a:rPr>
              <a:t>www.VantageFinance.com</a:t>
            </a:r>
            <a:endParaRPr lang="en-US" dirty="0">
              <a:solidFill>
                <a:schemeClr val="tx1"/>
              </a:solidFill>
              <a:latin typeface="Baskerville Old Face" panose="02020602080505020303" pitchFamily="18" charset="0"/>
            </a:endParaRPr>
          </a:p>
          <a:p>
            <a:pPr marL="285750" indent="-285750">
              <a:buClr>
                <a:schemeClr val="bg1"/>
              </a:buClr>
              <a:buFont typeface="Wingdings" panose="05000000000000000000" pitchFamily="2" charset="2"/>
              <a:buChar char="Ø"/>
            </a:pPr>
            <a:r>
              <a:rPr lang="en-US" dirty="0">
                <a:latin typeface="Baskerville Old Face" panose="02020602080505020303" pitchFamily="18" charset="0"/>
              </a:rPr>
              <a:t>Enter username &amp; password provided by the Vantage. No pin needed, simply leave this field blank. </a:t>
            </a:r>
          </a:p>
          <a:p>
            <a:pPr marL="285750" indent="-285750">
              <a:buClr>
                <a:schemeClr val="bg1"/>
              </a:buClr>
              <a:buFont typeface="Wingdings" panose="05000000000000000000" pitchFamily="2" charset="2"/>
              <a:buChar char="Ø"/>
            </a:pPr>
            <a:r>
              <a:rPr lang="en-US" dirty="0">
                <a:latin typeface="Baskerville Old Face" panose="02020602080505020303" pitchFamily="18" charset="0"/>
              </a:rPr>
              <a:t>For additional information about our Dealership program, click the black “Dealer” button. </a:t>
            </a:r>
          </a:p>
          <a:p>
            <a:pPr marL="285750" indent="-285750">
              <a:buClr>
                <a:schemeClr val="bg1"/>
              </a:buClr>
              <a:buFont typeface="Wingdings" panose="05000000000000000000" pitchFamily="2" charset="2"/>
              <a:buChar char="Ø"/>
            </a:pPr>
            <a:endParaRPr lang="en-US" dirty="0">
              <a:latin typeface="Baskerville Old Face" panose="02020602080505020303" pitchFamily="18" charset="0"/>
            </a:endParaRPr>
          </a:p>
          <a:p>
            <a:pPr>
              <a:buClr>
                <a:schemeClr val="bg1"/>
              </a:buClr>
            </a:pPr>
            <a:endParaRPr lang="en-US" dirty="0"/>
          </a:p>
          <a:p>
            <a:pPr marL="285750" indent="-285750">
              <a:buClr>
                <a:schemeClr val="bg1"/>
              </a:buClr>
              <a:buFont typeface="Wingdings" panose="05000000000000000000" pitchFamily="2" charset="2"/>
              <a:buChar char="Ø"/>
            </a:pPr>
            <a:endParaRPr lang="en-US" dirty="0"/>
          </a:p>
          <a:p>
            <a:endParaRPr lang="en-US" dirty="0"/>
          </a:p>
          <a:p>
            <a:endParaRPr lang="en-US" dirty="0"/>
          </a:p>
        </p:txBody>
      </p:sp>
      <p:sp>
        <p:nvSpPr>
          <p:cNvPr id="3" name="Down Arrow 2"/>
          <p:cNvSpPr/>
          <p:nvPr/>
        </p:nvSpPr>
        <p:spPr>
          <a:xfrm>
            <a:off x="4541108" y="574076"/>
            <a:ext cx="518983" cy="673608"/>
          </a:xfrm>
          <a:prstGeom prst="downArrow">
            <a:avLst/>
          </a:prstGeom>
          <a:solidFill>
            <a:srgbClr val="FF0000"/>
          </a:solidFill>
          <a:ln>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4111203" y="1247684"/>
            <a:ext cx="8080797" cy="4741636"/>
            <a:chOff x="4111204" y="269805"/>
            <a:chExt cx="8080797" cy="4741636"/>
          </a:xfrm>
        </p:grpSpPr>
        <p:pic>
          <p:nvPicPr>
            <p:cNvPr id="8" name="Picture 7"/>
            <p:cNvPicPr>
              <a:picLocks noChangeAspect="1"/>
            </p:cNvPicPr>
            <p:nvPr/>
          </p:nvPicPr>
          <p:blipFill>
            <a:blip r:embed="rId3"/>
            <a:stretch>
              <a:fillRect/>
            </a:stretch>
          </p:blipFill>
          <p:spPr>
            <a:xfrm>
              <a:off x="4111204" y="1127055"/>
              <a:ext cx="8080796" cy="3884386"/>
            </a:xfrm>
            <a:prstGeom prst="rect">
              <a:avLst/>
            </a:prstGeom>
          </p:spPr>
        </p:pic>
        <p:pic>
          <p:nvPicPr>
            <p:cNvPr id="10" name="Picture 9"/>
            <p:cNvPicPr>
              <a:picLocks noChangeAspect="1"/>
            </p:cNvPicPr>
            <p:nvPr/>
          </p:nvPicPr>
          <p:blipFill rotWithShape="1">
            <a:blip r:embed="rId4"/>
            <a:srcRect l="8274" r="29032"/>
            <a:stretch/>
          </p:blipFill>
          <p:spPr>
            <a:xfrm>
              <a:off x="4111205" y="269805"/>
              <a:ext cx="8080796" cy="857250"/>
            </a:xfrm>
            <a:prstGeom prst="rect">
              <a:avLst/>
            </a:prstGeom>
          </p:spPr>
        </p:pic>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7</a:t>
            </a:fld>
            <a:endParaRPr lang="en-US" dirty="0"/>
          </a:p>
        </p:txBody>
      </p:sp>
      <p:sp>
        <p:nvSpPr>
          <p:cNvPr id="7" name="Content Placeholder 6"/>
          <p:cNvSpPr>
            <a:spLocks noGrp="1"/>
          </p:cNvSpPr>
          <p:nvPr>
            <p:ph idx="1"/>
          </p:nvPr>
        </p:nvSpPr>
        <p:spPr/>
        <p:txBody>
          <a:bodyPr/>
          <a:lstStyle/>
          <a:p>
            <a:endParaRPr lang="en-US" dirty="0"/>
          </a:p>
        </p:txBody>
      </p:sp>
      <p:sp>
        <p:nvSpPr>
          <p:cNvPr id="12" name="Down Arrow 11"/>
          <p:cNvSpPr/>
          <p:nvPr/>
        </p:nvSpPr>
        <p:spPr>
          <a:xfrm rot="10800000">
            <a:off x="8348724" y="4422593"/>
            <a:ext cx="518983" cy="673608"/>
          </a:xfrm>
          <a:prstGeom prst="downArrow">
            <a:avLst/>
          </a:prstGeom>
          <a:solidFill>
            <a:srgbClr val="FF0000"/>
          </a:solidFill>
          <a:ln>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36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2610" y="1861752"/>
            <a:ext cx="7848828" cy="3474071"/>
          </a:xfrm>
        </p:spPr>
      </p:pic>
      <p:sp>
        <p:nvSpPr>
          <p:cNvPr id="2" name="Title 1"/>
          <p:cNvSpPr>
            <a:spLocks noGrp="1"/>
          </p:cNvSpPr>
          <p:nvPr>
            <p:ph type="title"/>
          </p:nvPr>
        </p:nvSpPr>
        <p:spPr>
          <a:xfrm>
            <a:off x="1097280" y="286603"/>
            <a:ext cx="10058400" cy="1435105"/>
          </a:xfrm>
        </p:spPr>
        <p:txBody>
          <a:bodyPr>
            <a:normAutofit/>
          </a:bodyPr>
          <a:lstStyle/>
          <a:p>
            <a:r>
              <a:rPr lang="en-US" sz="4400" dirty="0">
                <a:solidFill>
                  <a:schemeClr val="accent2"/>
                </a:solidFill>
                <a:latin typeface="Baskerville Old Face" panose="02020602080505020303" pitchFamily="18" charset="0"/>
              </a:rPr>
              <a:t>Dealer Dashboard</a:t>
            </a:r>
            <a:r>
              <a:rPr lang="en-US" dirty="0"/>
              <a:t/>
            </a:r>
            <a:br>
              <a:rPr lang="en-US" dirty="0"/>
            </a:br>
            <a:r>
              <a:rPr lang="en-US" sz="2000" dirty="0"/>
              <a:t>Here is where ALL your submitted applications are recorded</a:t>
            </a:r>
          </a:p>
        </p:txBody>
      </p:sp>
      <p:sp>
        <p:nvSpPr>
          <p:cNvPr id="29" name="TextBox 28"/>
          <p:cNvSpPr txBox="1"/>
          <p:nvPr/>
        </p:nvSpPr>
        <p:spPr>
          <a:xfrm>
            <a:off x="148281" y="5335822"/>
            <a:ext cx="11936627" cy="553998"/>
          </a:xfrm>
          <a:prstGeom prst="rect">
            <a:avLst/>
          </a:prstGeom>
          <a:noFill/>
        </p:spPr>
        <p:txBody>
          <a:bodyPr wrap="square" rtlCol="0">
            <a:spAutoFit/>
          </a:bodyPr>
          <a:lstStyle/>
          <a:p>
            <a:pPr algn="ctr"/>
            <a:r>
              <a:rPr lang="en-US" sz="1600" dirty="0">
                <a:latin typeface="Candara" panose="020E0502030303020204" pitchFamily="34" charset="0"/>
              </a:rPr>
              <a:t>Search for a Deal: </a:t>
            </a:r>
            <a:r>
              <a:rPr lang="en-US" sz="1400" dirty="0">
                <a:latin typeface="Candara" panose="020E0502030303020204" pitchFamily="34" charset="0"/>
              </a:rPr>
              <a:t>change “Date From” to the date you originally entered in the app then select “GO” </a:t>
            </a:r>
          </a:p>
          <a:p>
            <a:pPr algn="ctr"/>
            <a:r>
              <a:rPr lang="en-US" sz="1400" dirty="0">
                <a:latin typeface="Candara" panose="020E0502030303020204" pitchFamily="34" charset="0"/>
              </a:rPr>
              <a:t>Or you can select “Track Progress” for a quick search </a:t>
            </a:r>
          </a:p>
        </p:txBody>
      </p:sp>
      <p:sp>
        <p:nvSpPr>
          <p:cNvPr id="30" name="Right Arrow 29"/>
          <p:cNvSpPr/>
          <p:nvPr/>
        </p:nvSpPr>
        <p:spPr>
          <a:xfrm>
            <a:off x="494272" y="2158312"/>
            <a:ext cx="2214082" cy="494271"/>
          </a:xfrm>
          <a:prstGeom prst="rightArrow">
            <a:avLst>
              <a:gd name="adj1" fmla="val 50000"/>
              <a:gd name="adj2" fmla="val 80000"/>
            </a:avLst>
          </a:prstGeom>
          <a:noFill/>
          <a:ln w="28575">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461319" y="2277518"/>
            <a:ext cx="2133918" cy="246221"/>
          </a:xfrm>
          <a:prstGeom prst="rect">
            <a:avLst/>
          </a:prstGeom>
          <a:noFill/>
        </p:spPr>
        <p:txBody>
          <a:bodyPr wrap="none" rtlCol="0">
            <a:spAutoFit/>
          </a:bodyPr>
          <a:lstStyle/>
          <a:p>
            <a:r>
              <a:rPr lang="en-US" sz="1000" dirty="0"/>
              <a:t>Click Here to enter in New Credit App</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t>8</a:t>
            </a:fld>
            <a:endParaRPr lang="en-US" dirty="0"/>
          </a:p>
        </p:txBody>
      </p:sp>
    </p:spTree>
    <p:extLst>
      <p:ext uri="{BB962C8B-B14F-4D97-AF65-F5344CB8AC3E}">
        <p14:creationId xmlns:p14="http://schemas.microsoft.com/office/powerpoint/2010/main" val="270266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solidFill>
                <a:latin typeface="Baskerville Old Face" panose="02020602080505020303" pitchFamily="18" charset="0"/>
              </a:rPr>
              <a:t>Entering a Credit Application</a:t>
            </a:r>
            <a:r>
              <a:rPr lang="en-US" dirty="0"/>
              <a:t/>
            </a:r>
            <a:br>
              <a:rPr lang="en-US" dirty="0"/>
            </a:br>
            <a:r>
              <a:rPr lang="en-US" sz="2000" dirty="0"/>
              <a:t>All asterisks (*) are Required </a:t>
            </a:r>
            <a:br>
              <a:rPr lang="en-US" sz="2000" dirty="0"/>
            </a:br>
            <a:r>
              <a:rPr lang="en-US" sz="2000" dirty="0"/>
              <a:t>Simply fill out the ONLINE Application</a:t>
            </a:r>
            <a:br>
              <a:rPr lang="en-US" sz="2000" dirty="0"/>
            </a:br>
            <a:r>
              <a:rPr lang="en-US" sz="2000" dirty="0"/>
              <a:t>Check the box at the end of the app and then click the submission bar at the bottom of the page</a:t>
            </a:r>
            <a:endParaRPr lang="en-US" sz="2000" dirty="0">
              <a:solidFill>
                <a:schemeClr val="bg1"/>
              </a:solidFill>
            </a:endParaRPr>
          </a:p>
        </p:txBody>
      </p:sp>
      <p:pic>
        <p:nvPicPr>
          <p:cNvPr id="35" name="Content Placeholder 3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824" y="1780359"/>
            <a:ext cx="7880352" cy="5077641"/>
          </a:xfrm>
        </p:spPr>
      </p:pic>
      <p:sp>
        <p:nvSpPr>
          <p:cNvPr id="36" name="Oval 35"/>
          <p:cNvSpPr/>
          <p:nvPr/>
        </p:nvSpPr>
        <p:spPr>
          <a:xfrm>
            <a:off x="3253946" y="3204519"/>
            <a:ext cx="1688757" cy="304800"/>
          </a:xfrm>
          <a:prstGeom prst="ellipse">
            <a:avLst/>
          </a:prstGeom>
          <a:noFill/>
          <a:ln w="28575">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t>9</a:t>
            </a:fld>
            <a:endParaRPr lang="en-US" dirty="0"/>
          </a:p>
        </p:txBody>
      </p:sp>
    </p:spTree>
    <p:extLst>
      <p:ext uri="{BB962C8B-B14F-4D97-AF65-F5344CB8AC3E}">
        <p14:creationId xmlns:p14="http://schemas.microsoft.com/office/powerpoint/2010/main" val="200838152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8351</TotalTime>
  <Words>2336</Words>
  <Application>Microsoft Office PowerPoint</Application>
  <PresentationFormat>Custom</PresentationFormat>
  <Paragraphs>230</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Retrospect</vt:lpstr>
      <vt:lpstr>PowerPoint Presentation</vt:lpstr>
      <vt:lpstr>F&amp;I doesn’t have to be SCARY.    We’ll handle it for you!   </vt:lpstr>
      <vt:lpstr>Vantage Finance </vt:lpstr>
      <vt:lpstr>Becoming a Partner We don’t just provide you with an approval, we’re there from credit application to lien perfection!</vt:lpstr>
      <vt:lpstr>PowerPoint Presentation</vt:lpstr>
      <vt:lpstr>PowerPoint Presentation</vt:lpstr>
      <vt:lpstr>Logging On To Vantage Finance</vt:lpstr>
      <vt:lpstr>Dealer Dashboard Here is where ALL your submitted applications are recorded</vt:lpstr>
      <vt:lpstr>Entering a Credit Application All asterisks (*) are Required  Simply fill out the ONLINE Application Check the box at the end of the app and then click the submission bar at the bottom of the page</vt:lpstr>
      <vt:lpstr>Entering a Credit Application All asterisks (*) are Required  Simply fill out the ONLINE Application Check the box at the end of the app and then click the submission bar at the bottom of the page</vt:lpstr>
      <vt:lpstr>Entering a Credit Application All asterisks (*) are Required  Simply fill out the ONLINE Application Check the box at the end of the app and then click the submission bar at the bottom of the page</vt:lpstr>
      <vt:lpstr>Entering a Credit Application Simply fill out the ONLINE Application. All asterisks (*) are Required  Check the box at the end of the app and then click the submission bar at the bottom of the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Deal Status</vt:lpstr>
      <vt:lpstr>Printing the Deal</vt:lpstr>
      <vt:lpstr>Printing the Deal</vt:lpstr>
      <vt:lpstr>PowerPoint Presentation</vt:lpstr>
      <vt:lpstr>Printing Trouble Shooting</vt:lpstr>
      <vt:lpstr>Trouble Shooting Pop-Up Blockers</vt:lpstr>
      <vt:lpstr>Google Chrome Clearing History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Ware</dc:creator>
  <cp:lastModifiedBy>Vantage Office PC</cp:lastModifiedBy>
  <cp:revision>126</cp:revision>
  <dcterms:created xsi:type="dcterms:W3CDTF">2013-11-13T16:33:58Z</dcterms:created>
  <dcterms:modified xsi:type="dcterms:W3CDTF">2018-10-13T21:31:30Z</dcterms:modified>
</cp:coreProperties>
</file>